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72" r:id="rId3"/>
    <p:sldId id="271" r:id="rId4"/>
    <p:sldId id="289" r:id="rId5"/>
    <p:sldId id="273" r:id="rId6"/>
    <p:sldId id="260" r:id="rId7"/>
    <p:sldId id="274" r:id="rId8"/>
    <p:sldId id="275" r:id="rId9"/>
    <p:sldId id="264" r:id="rId10"/>
    <p:sldId id="283" r:id="rId11"/>
    <p:sldId id="284" r:id="rId12"/>
    <p:sldId id="276" r:id="rId13"/>
    <p:sldId id="288" r:id="rId14"/>
    <p:sldId id="277" r:id="rId15"/>
    <p:sldId id="267" r:id="rId16"/>
    <p:sldId id="290" r:id="rId17"/>
    <p:sldId id="278" r:id="rId18"/>
    <p:sldId id="279" r:id="rId19"/>
    <p:sldId id="280" r:id="rId20"/>
    <p:sldId id="281" r:id="rId21"/>
    <p:sldId id="282" r:id="rId22"/>
    <p:sldId id="286" r:id="rId23"/>
    <p:sldId id="287" r:id="rId24"/>
    <p:sldId id="291" r:id="rId25"/>
    <p:sldId id="292" r:id="rId26"/>
    <p:sldId id="293" r:id="rId27"/>
    <p:sldId id="294" r:id="rId28"/>
    <p:sldId id="295" r:id="rId29"/>
    <p:sldId id="296"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7153BE5-CB1B-554D-B8EC-5FEB34095546}">
          <p14:sldIdLst>
            <p14:sldId id="256"/>
            <p14:sldId id="272"/>
            <p14:sldId id="271"/>
          </p14:sldIdLst>
        </p14:section>
        <p14:section name="2. Crawler Part" id="{9E3F5914-7CA2-BF4A-9B0A-6A244FC62953}">
          <p14:sldIdLst>
            <p14:sldId id="289"/>
            <p14:sldId id="273"/>
            <p14:sldId id="260"/>
            <p14:sldId id="274"/>
            <p14:sldId id="275"/>
            <p14:sldId id="264"/>
            <p14:sldId id="283"/>
            <p14:sldId id="284"/>
          </p14:sldIdLst>
        </p14:section>
        <p14:section name="3. Evaluation Algorithms" id="{8CBE4D0F-A874-BF46-84A4-9DBF46F9BA66}">
          <p14:sldIdLst>
            <p14:sldId id="276"/>
            <p14:sldId id="288"/>
            <p14:sldId id="277"/>
            <p14:sldId id="267"/>
            <p14:sldId id="290"/>
            <p14:sldId id="278"/>
            <p14:sldId id="279"/>
            <p14:sldId id="280"/>
            <p14:sldId id="281"/>
            <p14:sldId id="282"/>
            <p14:sldId id="286"/>
            <p14:sldId id="287"/>
          </p14:sldIdLst>
        </p14:section>
        <p14:section name="4. Conclusion" id="{5894ADB9-D643-7649-8D9E-6547A9899D13}">
          <p14:sldIdLst>
            <p14:sldId id="291"/>
            <p14:sldId id="292"/>
            <p14:sldId id="293"/>
            <p14:sldId id="294"/>
            <p14:sldId id="295"/>
            <p14:sldId id="296"/>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455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24" autoAdjust="0"/>
    <p:restoredTop sz="94660"/>
  </p:normalViewPr>
  <p:slideViewPr>
    <p:cSldViewPr snapToGrid="0">
      <p:cViewPr>
        <p:scale>
          <a:sx n="154" d="100"/>
          <a:sy n="154" d="100"/>
        </p:scale>
        <p:origin x="848"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73D7E-5B95-354E-ABE5-EA3DC51F30B3}" type="datetimeFigureOut">
              <a:t>2023/11/5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F34F1-3627-734B-81B0-23458D9FCC48}" type="slidenum">
              <a:t>‹#›</a:t>
            </a:fld>
            <a:endParaRPr kumimoji="1" lang="zh-CN" altLang="en-US"/>
          </a:p>
        </p:txBody>
      </p:sp>
    </p:spTree>
    <p:extLst>
      <p:ext uri="{BB962C8B-B14F-4D97-AF65-F5344CB8AC3E}">
        <p14:creationId xmlns:p14="http://schemas.microsoft.com/office/powerpoint/2010/main" val="299094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First,</a:t>
            </a:r>
            <a:r>
              <a:rPr kumimoji="1" lang="zh-CN" altLang="en-US"/>
              <a:t> </a:t>
            </a:r>
            <a:r>
              <a:rPr kumimoji="1" lang="en-US" altLang="zh-CN"/>
              <a:t>we</a:t>
            </a:r>
            <a:r>
              <a:rPr kumimoji="1" lang="zh-CN" altLang="en-US"/>
              <a:t> </a:t>
            </a:r>
            <a:r>
              <a:rPr kumimoji="1" lang="en-US" altLang="zh-CN"/>
              <a:t>need</a:t>
            </a:r>
            <a:r>
              <a:rPr kumimoji="1" lang="zh-CN" altLang="en-US"/>
              <a:t> </a:t>
            </a:r>
            <a:r>
              <a:rPr kumimoji="1" lang="en-US" altLang="zh-CN"/>
              <a:t>to</a:t>
            </a:r>
            <a:r>
              <a:rPr kumimoji="1" lang="zh-CN" altLang="en-US"/>
              <a:t> </a:t>
            </a:r>
            <a:r>
              <a:rPr kumimoji="1" lang="en-US" altLang="zh-CN"/>
              <a:t>define</a:t>
            </a:r>
            <a:r>
              <a:rPr kumimoji="1" lang="zh-CN" altLang="en-US"/>
              <a:t> </a:t>
            </a:r>
            <a:r>
              <a:rPr kumimoji="1" lang="en-US" altLang="zh-CN"/>
              <a:t>some</a:t>
            </a:r>
            <a:r>
              <a:rPr kumimoji="1" lang="zh-CN" altLang="en-US"/>
              <a:t> </a:t>
            </a:r>
            <a:r>
              <a:rPr kumimoji="1" lang="en-US" altLang="zh-CN"/>
              <a:t>utility</a:t>
            </a:r>
            <a:r>
              <a:rPr kumimoji="1" lang="zh-CN" altLang="en-US"/>
              <a:t> </a:t>
            </a:r>
            <a:r>
              <a:rPr kumimoji="1" lang="en-US" altLang="zh-CN"/>
              <a:t>functions.</a:t>
            </a:r>
            <a:endParaRPr kumimoji="1" lang="zh-CN" altLang="en-US"/>
          </a:p>
        </p:txBody>
      </p:sp>
      <p:sp>
        <p:nvSpPr>
          <p:cNvPr id="4" name="灯片编号占位符 3"/>
          <p:cNvSpPr>
            <a:spLocks noGrp="1"/>
          </p:cNvSpPr>
          <p:nvPr>
            <p:ph type="sldNum" sz="quarter" idx="5"/>
          </p:nvPr>
        </p:nvSpPr>
        <p:spPr/>
        <p:txBody>
          <a:bodyPr/>
          <a:lstStyle/>
          <a:p>
            <a:fld id="{468F34F1-3627-734B-81B0-23458D9FCC48}" type="slidenum">
              <a:t>14</a:t>
            </a:fld>
            <a:endParaRPr kumimoji="1" lang="zh-CN" altLang="en-US"/>
          </a:p>
        </p:txBody>
      </p:sp>
    </p:spTree>
    <p:extLst>
      <p:ext uri="{BB962C8B-B14F-4D97-AF65-F5344CB8AC3E}">
        <p14:creationId xmlns:p14="http://schemas.microsoft.com/office/powerpoint/2010/main" val="3189425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D43EEBE0-5BC1-404A-98B3-17DA9414B7DE}" type="datetimeFigureOut">
              <a:rPr lang="zh-CN" altLang="en-US" smtClean="0"/>
              <a:t>2023/11/4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74095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5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11F853-866C-8DE3-1E65-D964DD535032}"/>
              </a:ext>
            </a:extLst>
          </p:cNvPr>
          <p:cNvSpPr/>
          <p:nvPr userDrawn="1"/>
        </p:nvSpPr>
        <p:spPr>
          <a:xfrm>
            <a:off x="0" y="0"/>
            <a:ext cx="5157216"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1024128" y="585216"/>
            <a:ext cx="3818805" cy="1499616"/>
          </a:xfrm>
        </p:spPr>
        <p:txBody>
          <a:bodyPr>
            <a:noAutofit/>
          </a:bodyPr>
          <a:lstStyle>
            <a:lvl1pPr>
              <a:defRPr sz="400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24129" y="2286000"/>
            <a:ext cx="3913631" cy="40233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8" name="矩形 7">
            <a:extLst>
              <a:ext uri="{FF2B5EF4-FFF2-40B4-BE49-F238E27FC236}">
                <a16:creationId xmlns:a16="http://schemas.microsoft.com/office/drawing/2014/main" id="{438705CD-335C-B86E-27DA-1E2FB523EB3C}"/>
              </a:ext>
            </a:extLst>
          </p:cNvPr>
          <p:cNvSpPr/>
          <p:nvPr userDrawn="1"/>
        </p:nvSpPr>
        <p:spPr>
          <a:xfrm>
            <a:off x="962108" y="1016974"/>
            <a:ext cx="62020" cy="54068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A94FECB-E375-45EB-D3D0-5D6D68448F35}"/>
              </a:ext>
            </a:extLst>
          </p:cNvPr>
          <p:cNvSpPr/>
          <p:nvPr userDrawn="1"/>
        </p:nvSpPr>
        <p:spPr>
          <a:xfrm>
            <a:off x="959428" y="2433631"/>
            <a:ext cx="62020" cy="27432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4661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Rectangle 8"/>
          <p:cNvSpPr/>
          <p:nvPr/>
        </p:nvSpPr>
        <p:spPr>
          <a:xfrm>
            <a:off x="0" y="2"/>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8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301503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zh-CN" altLang="en-US" dirty="0"/>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43EEBE0-5BC1-404A-98B3-17DA9414B7DE}" type="datetimeFigureOut">
              <a:rPr lang="zh-CN" altLang="en-US" smtClean="0"/>
              <a:t>2023/11/4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234553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D43EEBE0-5BC1-404A-98B3-17DA9414B7DE}" type="datetimeFigureOut">
              <a:rPr lang="zh-CN" altLang="en-US" smtClean="0"/>
              <a:t>2023/11/4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22645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5" name="矩形 4">
            <a:extLst>
              <a:ext uri="{FF2B5EF4-FFF2-40B4-BE49-F238E27FC236}">
                <a16:creationId xmlns:a16="http://schemas.microsoft.com/office/drawing/2014/main" id="{19E20C32-D75B-A139-0E0E-BDE97A908161}"/>
              </a:ext>
            </a:extLst>
          </p:cNvPr>
          <p:cNvSpPr/>
          <p:nvPr userDrawn="1"/>
        </p:nvSpPr>
        <p:spPr>
          <a:xfrm>
            <a:off x="0" y="-1"/>
            <a:ext cx="12192000" cy="4605251"/>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7732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dirty="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00334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43EEBE0-5BC1-404A-98B3-17DA9414B7DE}" type="datetimeFigureOut">
              <a:rPr lang="zh-CN" altLang="en-US" smtClean="0"/>
              <a:t>2023/11/4</a:t>
            </a:fld>
            <a:endParaRPr lang="zh-CN" altLang="en-US"/>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AE3CA84-0D9F-4F18-83B2-3A209B58D591}"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229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en.wikipedia.org/wiki/Limited_releas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1328C-70EC-B7C4-5B3C-6C9538A77921}"/>
              </a:ext>
            </a:extLst>
          </p:cNvPr>
          <p:cNvSpPr>
            <a:spLocks noGrp="1"/>
          </p:cNvSpPr>
          <p:nvPr>
            <p:ph type="ctrTitle"/>
          </p:nvPr>
        </p:nvSpPr>
        <p:spPr/>
        <p:txBody>
          <a:bodyPr>
            <a:normAutofit fontScale="90000"/>
          </a:bodyPr>
          <a:lstStyle/>
          <a:p>
            <a:r>
              <a:rPr lang="en-US" altLang="zh-CN" dirty="0"/>
              <a:t>Evaluation on</a:t>
            </a:r>
            <a:r>
              <a:rPr lang="zh-CN" altLang="en-US" dirty="0"/>
              <a:t> </a:t>
            </a:r>
            <a:r>
              <a:rPr lang="en-US" altLang="zh-CN" dirty="0"/>
              <a:t>Movie</a:t>
            </a:r>
            <a:r>
              <a:rPr lang="zh-CN" altLang="en-US" dirty="0"/>
              <a:t> </a:t>
            </a:r>
            <a:r>
              <a:rPr lang="en-US" altLang="zh-CN" dirty="0"/>
              <a:t>Classification</a:t>
            </a:r>
            <a:br>
              <a:rPr lang="en-US" altLang="zh-CN" dirty="0"/>
            </a:br>
            <a:r>
              <a:rPr lang="en-US" altLang="zh-CN" sz="2200" dirty="0"/>
              <a:t>on</a:t>
            </a:r>
            <a:r>
              <a:rPr lang="zh-CN" altLang="en-US" sz="2200" dirty="0"/>
              <a:t> </a:t>
            </a:r>
            <a:r>
              <a:rPr lang="en-US" altLang="zh-CN" sz="2200" dirty="0"/>
              <a:t>popular</a:t>
            </a:r>
            <a:r>
              <a:rPr lang="zh-CN" altLang="en-US" sz="2200" dirty="0"/>
              <a:t> </a:t>
            </a:r>
            <a:r>
              <a:rPr lang="en-US" altLang="zh-CN" sz="2200" dirty="0"/>
              <a:t>list</a:t>
            </a:r>
            <a:r>
              <a:rPr lang="zh-CN" altLang="en-US" sz="2200" dirty="0"/>
              <a:t> </a:t>
            </a:r>
            <a:r>
              <a:rPr lang="en-US" altLang="zh-CN" sz="2200" dirty="0"/>
              <a:t>from</a:t>
            </a:r>
            <a:r>
              <a:rPr lang="zh-CN" altLang="en-US" sz="2200" dirty="0"/>
              <a:t> </a:t>
            </a:r>
            <a:r>
              <a:rPr lang="en-US" altLang="zh-CN" sz="2200" dirty="0"/>
              <a:t>Rotten</a:t>
            </a:r>
            <a:r>
              <a:rPr lang="zh-CN" altLang="en-US" sz="2200" dirty="0"/>
              <a:t> </a:t>
            </a:r>
            <a:r>
              <a:rPr lang="en-US" altLang="zh-CN" sz="2200" dirty="0"/>
              <a:t>Tomatoes</a:t>
            </a:r>
            <a:endParaRPr lang="zh-CN" altLang="en-US" dirty="0"/>
          </a:p>
        </p:txBody>
      </p:sp>
      <p:sp>
        <p:nvSpPr>
          <p:cNvPr id="3" name="副标题 2">
            <a:extLst>
              <a:ext uri="{FF2B5EF4-FFF2-40B4-BE49-F238E27FC236}">
                <a16:creationId xmlns:a16="http://schemas.microsoft.com/office/drawing/2014/main" id="{ACC558B7-383B-D5E0-90E8-CC025CC50F7C}"/>
              </a:ext>
            </a:extLst>
          </p:cNvPr>
          <p:cNvSpPr>
            <a:spLocks noGrp="1"/>
          </p:cNvSpPr>
          <p:nvPr>
            <p:ph type="subTitle" idx="1"/>
          </p:nvPr>
        </p:nvSpPr>
        <p:spPr/>
        <p:txBody>
          <a:bodyPr/>
          <a:lstStyle/>
          <a:p>
            <a:r>
              <a:rPr lang="en-US" altLang="zh-CN" dirty="0"/>
              <a:t>Huang</a:t>
            </a:r>
            <a:r>
              <a:rPr lang="zh-CN" altLang="en-US" dirty="0"/>
              <a:t> </a:t>
            </a:r>
            <a:r>
              <a:rPr lang="en-US" altLang="zh-CN" dirty="0"/>
              <a:t>Yanzhen	DC126732</a:t>
            </a:r>
          </a:p>
          <a:p>
            <a:r>
              <a:rPr lang="en-US" altLang="zh-CN" dirty="0"/>
              <a:t>Chen</a:t>
            </a:r>
            <a:r>
              <a:rPr lang="zh-CN" altLang="en-US" dirty="0"/>
              <a:t> </a:t>
            </a:r>
            <a:r>
              <a:rPr lang="en-US" altLang="zh-CN" dirty="0"/>
              <a:t>Zirui		DC127901</a:t>
            </a:r>
            <a:endParaRPr lang="zh-CN" altLang="en-US" dirty="0"/>
          </a:p>
        </p:txBody>
      </p:sp>
    </p:spTree>
    <p:extLst>
      <p:ext uri="{BB962C8B-B14F-4D97-AF65-F5344CB8AC3E}">
        <p14:creationId xmlns:p14="http://schemas.microsoft.com/office/powerpoint/2010/main" val="270631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2.3</a:t>
            </a:r>
            <a:r>
              <a:rPr lang="zh-CN" altLang="en-US" dirty="0"/>
              <a:t> </a:t>
            </a:r>
            <a:r>
              <a:rPr lang="en-US" altLang="zh-CN" dirty="0"/>
              <a:t>Code</a:t>
            </a:r>
            <a:r>
              <a:rPr lang="zh-CN" altLang="en-US" dirty="0"/>
              <a:t> </a:t>
            </a:r>
            <a:r>
              <a:rPr lang="en-US" altLang="zh-CN" dirty="0"/>
              <a:t>Overview</a:t>
            </a:r>
            <a:endParaRPr lang="zh-CN" altLang="en-US" dirty="0"/>
          </a:p>
        </p:txBody>
      </p:sp>
      <p:pic>
        <p:nvPicPr>
          <p:cNvPr id="6" name="图片 5" descr="电脑萤幕的截图&#10;&#10;描述已自动生成">
            <a:extLst>
              <a:ext uri="{FF2B5EF4-FFF2-40B4-BE49-F238E27FC236}">
                <a16:creationId xmlns:a16="http://schemas.microsoft.com/office/drawing/2014/main" id="{0007D658-37BF-3B8C-6A9C-7C49EA9BF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578" y="946621"/>
            <a:ext cx="7046422" cy="5020067"/>
          </a:xfrm>
          <a:prstGeom prst="rect">
            <a:avLst/>
          </a:prstGeom>
        </p:spPr>
      </p:pic>
    </p:spTree>
    <p:extLst>
      <p:ext uri="{BB962C8B-B14F-4D97-AF65-F5344CB8AC3E}">
        <p14:creationId xmlns:p14="http://schemas.microsoft.com/office/powerpoint/2010/main" val="19085480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0B61673-17BA-0AEF-C8DB-61AF547FB29B}"/>
              </a:ext>
            </a:extLst>
          </p:cNvPr>
          <p:cNvGraphicFramePr>
            <a:graphicFrameLocks noGrp="1"/>
          </p:cNvGraphicFramePr>
          <p:nvPr>
            <p:extLst>
              <p:ext uri="{D42A27DB-BD31-4B8C-83A1-F6EECF244321}">
                <p14:modId xmlns:p14="http://schemas.microsoft.com/office/powerpoint/2010/main" val="2967322650"/>
              </p:ext>
            </p:extLst>
          </p:nvPr>
        </p:nvGraphicFramePr>
        <p:xfrm>
          <a:off x="788194" y="37407"/>
          <a:ext cx="4773020" cy="678318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900">
                          <a:solidFill>
                            <a:srgbClr val="CF8E6D"/>
                          </a:solidFill>
                          <a:effectLst/>
                        </a:rPr>
                        <a:t>class </a:t>
                      </a:r>
                      <a:r>
                        <a:rPr lang="en-US" altLang="zh-CN" sz="900">
                          <a:solidFill>
                            <a:srgbClr val="BCBEC4"/>
                          </a:solidFill>
                          <a:effectLst/>
                        </a:rPr>
                        <a:t>RTMovieCrawler(scrapy.Spider):</a:t>
                      </a:r>
                      <a:br>
                        <a:rPr lang="en-US" altLang="zh-CN" sz="900">
                          <a:solidFill>
                            <a:srgbClr val="BCBEC4"/>
                          </a:solidFill>
                          <a:effectLst/>
                        </a:rPr>
                      </a:br>
                      <a:r>
                        <a:rPr lang="en-US" altLang="zh-CN" sz="900">
                          <a:solidFill>
                            <a:srgbClr val="BCBEC4"/>
                          </a:solidFill>
                          <a:effectLst/>
                        </a:rPr>
                        <a:t>    name = </a:t>
                      </a:r>
                      <a:r>
                        <a:rPr lang="en-US" altLang="zh-CN" sz="900">
                          <a:solidFill>
                            <a:srgbClr val="6AAB73"/>
                          </a:solidFill>
                          <a:effectLst/>
                        </a:rPr>
                        <a:t>'Rotten Tomatoes'</a:t>
                      </a:r>
                      <a:br>
                        <a:rPr lang="en-US" altLang="zh-CN" sz="900">
                          <a:solidFill>
                            <a:srgbClr val="6AAB73"/>
                          </a:solidFill>
                          <a:effectLst/>
                        </a:rPr>
                      </a:br>
                      <a:r>
                        <a:rPr lang="en-US" altLang="zh-CN" sz="900">
                          <a:solidFill>
                            <a:srgbClr val="6AAB73"/>
                          </a:solidFill>
                          <a:effectLst/>
                        </a:rPr>
                        <a:t>    </a:t>
                      </a:r>
                      <a:r>
                        <a:rPr lang="en-US" altLang="zh-CN" sz="900">
                          <a:solidFill>
                            <a:srgbClr val="BCBEC4"/>
                          </a:solidFill>
                          <a:effectLst/>
                        </a:rPr>
                        <a:t>allowed_domains = [</a:t>
                      </a:r>
                      <a:r>
                        <a:rPr lang="en-US" altLang="zh-CN" sz="900">
                          <a:solidFill>
                            <a:srgbClr val="6AAB73"/>
                          </a:solidFill>
                          <a:effectLst/>
                        </a:rPr>
                        <a:t>'rottentomatoes.com'</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start_urls = [</a:t>
                      </a:r>
                      <a:r>
                        <a:rPr lang="en-US" altLang="zh-CN" sz="900">
                          <a:solidFill>
                            <a:srgbClr val="6AAB73"/>
                          </a:solidFill>
                          <a:effectLst/>
                        </a:rPr>
                        <a:t>"https://www.rottentomatoes.com/browse/movies_at_home/sort:popular?page=21"</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is_terminal_beautiful = </a:t>
                      </a:r>
                      <a:r>
                        <a:rPr lang="en-US" altLang="zh-CN" sz="900">
                          <a:solidFill>
                            <a:srgbClr val="CF8E6D"/>
                          </a:solidFill>
                          <a:effectLst/>
                        </a:rPr>
                        <a:t>True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custom_settings = {</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Terminal settings: Ignore some warnings and logs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'LOG_LEVEL'</a:t>
                      </a:r>
                      <a:r>
                        <a:rPr lang="en-US" altLang="zh-CN" sz="900">
                          <a:solidFill>
                            <a:srgbClr val="BCBEC4"/>
                          </a:solidFill>
                          <a:effectLst/>
                        </a:rPr>
                        <a:t>: logging.CRITICAL </a:t>
                      </a:r>
                      <a:r>
                        <a:rPr lang="en-US" altLang="zh-CN" sz="900">
                          <a:solidFill>
                            <a:srgbClr val="CF8E6D"/>
                          </a:solidFill>
                          <a:effectLst/>
                        </a:rPr>
                        <a:t>if </a:t>
                      </a:r>
                      <a:r>
                        <a:rPr lang="en-US" altLang="zh-CN" sz="900">
                          <a:solidFill>
                            <a:srgbClr val="BCBEC4"/>
                          </a:solidFill>
                          <a:effectLst/>
                        </a:rPr>
                        <a:t>is_terminal_beautiful </a:t>
                      </a:r>
                      <a:r>
                        <a:rPr lang="en-US" altLang="zh-CN" sz="900">
                          <a:solidFill>
                            <a:srgbClr val="CF8E6D"/>
                          </a:solidFill>
                          <a:effectLst/>
                        </a:rPr>
                        <a:t>is True else </a:t>
                      </a:r>
                      <a:r>
                        <a:rPr lang="en-US" altLang="zh-CN" sz="900">
                          <a:solidFill>
                            <a:srgbClr val="BCBEC4"/>
                          </a:solidFill>
                          <a:effectLst/>
                        </a:rPr>
                        <a:t>logging.ERROR,</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'REQUEST_FINGERPRINTER_IMPLEMENTATION'</a:t>
                      </a:r>
                      <a:r>
                        <a:rPr lang="en-US" altLang="zh-CN" sz="900">
                          <a:solidFill>
                            <a:srgbClr val="BCBEC4"/>
                          </a:solidFill>
                          <a:effectLst/>
                        </a:rPr>
                        <a:t>: </a:t>
                      </a:r>
                      <a:r>
                        <a:rPr lang="en-US" altLang="zh-CN" sz="900">
                          <a:solidFill>
                            <a:srgbClr val="6AAB73"/>
                          </a:solidFill>
                          <a:effectLst/>
                        </a:rPr>
                        <a:t>'2.7'</a:t>
                      </a:r>
                      <a:r>
                        <a:rPr lang="en-US" altLang="zh-CN" sz="900">
                          <a:solidFill>
                            <a:srgbClr val="BCBEC4"/>
                          </a:solidFill>
                          <a:effectLst/>
                        </a:rPr>
                        <a: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Local settings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'LANG'</a:t>
                      </a:r>
                      <a:r>
                        <a:rPr lang="en-US" altLang="zh-CN" sz="900">
                          <a:solidFill>
                            <a:srgbClr val="BCBEC4"/>
                          </a:solidFill>
                          <a:effectLst/>
                        </a:rPr>
                        <a:t>: </a:t>
                      </a:r>
                      <a:r>
                        <a:rPr lang="en-US" altLang="zh-CN" sz="900">
                          <a:solidFill>
                            <a:srgbClr val="6AAB73"/>
                          </a:solidFill>
                          <a:effectLst/>
                        </a:rPr>
                        <a:t>'EN'</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'USE_EXACT_VALUES'</a:t>
                      </a:r>
                      <a:r>
                        <a:rPr lang="en-US" altLang="zh-CN" sz="900">
                          <a:solidFill>
                            <a:srgbClr val="BCBEC4"/>
                          </a:solidFill>
                          <a:effectLst/>
                        </a:rPr>
                        <a:t>: </a:t>
                      </a:r>
                      <a:r>
                        <a:rPr lang="en-US" altLang="zh-CN" sz="900">
                          <a:solidFill>
                            <a:srgbClr val="CF8E6D"/>
                          </a:solidFill>
                          <a:effectLst/>
                        </a:rPr>
                        <a:t>True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'SAVE_DATA'</a:t>
                      </a:r>
                      <a:r>
                        <a:rPr lang="en-US" altLang="zh-CN" sz="900">
                          <a:solidFill>
                            <a:srgbClr val="BCBEC4"/>
                          </a:solidFill>
                          <a:effectLst/>
                        </a:rPr>
                        <a:t>: </a:t>
                      </a:r>
                      <a:r>
                        <a:rPr lang="en-US" altLang="zh-CN" sz="900">
                          <a:solidFill>
                            <a:srgbClr val="CF8E6D"/>
                          </a:solidFill>
                          <a:effectLst/>
                        </a:rPr>
                        <a:t>False</a:t>
                      </a:r>
                      <a:r>
                        <a:rPr lang="en-US" altLang="zh-CN" sz="900">
                          <a:solidFill>
                            <a:srgbClr val="BCBEC4"/>
                          </a:solidFill>
                          <a:effectLst/>
                        </a:rPr>
                        <a:t>,     </a:t>
                      </a:r>
                      <a:r>
                        <a:rPr lang="en-US" altLang="zh-CN" sz="900">
                          <a:solidFill>
                            <a:srgbClr val="7A7E85"/>
                          </a:solidFill>
                          <a:effectLst/>
                        </a:rPr>
                        <a:t># Don't alter</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'ROUND_LEVEL'</a:t>
                      </a:r>
                      <a:r>
                        <a:rPr lang="en-US" altLang="zh-CN" sz="900">
                          <a:solidFill>
                            <a:srgbClr val="BCBEC4"/>
                          </a:solidFill>
                          <a:effectLst/>
                        </a:rPr>
                        <a:t>: </a:t>
                      </a:r>
                      <a:r>
                        <a:rPr lang="en-US" altLang="zh-CN" sz="900">
                          <a:solidFill>
                            <a:srgbClr val="2AACB8"/>
                          </a:solidFill>
                          <a:effectLst/>
                        </a:rPr>
                        <a:t>3</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These aren't really useful yet...</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movie_data = []</a:t>
                      </a:r>
                      <a:br>
                        <a:rPr lang="en-US" altLang="zh-CN" sz="900">
                          <a:solidFill>
                            <a:srgbClr val="BCBEC4"/>
                          </a:solidFill>
                          <a:effectLst/>
                        </a:rPr>
                      </a:br>
                      <a:r>
                        <a:rPr lang="en-US" altLang="zh-CN" sz="900">
                          <a:solidFill>
                            <a:srgbClr val="BCBEC4"/>
                          </a:solidFill>
                          <a:effectLst/>
                        </a:rPr>
                        <a:t>    article_start_urls = []</a:t>
                      </a:r>
                      <a:br>
                        <a:rPr lang="en-US" altLang="zh-CN" sz="900">
                          <a:solidFill>
                            <a:srgbClr val="BCBEC4"/>
                          </a:solidFill>
                          <a:effectLst/>
                        </a:rPr>
                      </a:br>
                      <a:r>
                        <a:rPr lang="en-US" altLang="zh-CN" sz="900">
                          <a:solidFill>
                            <a:srgbClr val="BCBEC4"/>
                          </a:solidFill>
                          <a:effectLst/>
                        </a:rPr>
                        <a:t>    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r>
                        <a:rPr lang="en-US" altLang="zh-CN" sz="900">
                          <a:solidFill>
                            <a:srgbClr val="2AACB8"/>
                          </a:solidFill>
                          <a:effectLst/>
                        </a:rPr>
                        <a:t>    </a:t>
                      </a:r>
                      <a:r>
                        <a:rPr lang="en-US" altLang="zh-CN" sz="900">
                          <a:solidFill>
                            <a:srgbClr val="CF8E6D"/>
                          </a:solidFill>
                          <a:effectLst/>
                        </a:rPr>
                        <a:t>def </a:t>
                      </a:r>
                      <a:r>
                        <a:rPr lang="en-US" altLang="zh-CN" sz="900">
                          <a:solidFill>
                            <a:srgbClr val="56A8F5"/>
                          </a:solidFill>
                          <a:effectLst/>
                        </a:rPr>
                        <a:t>parse</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 response):</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Entire movie grid</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movie_list = response.xpath(</a:t>
                      </a:r>
                      <a:r>
                        <a:rPr lang="en-US" altLang="zh-CN" sz="900">
                          <a:solidFill>
                            <a:srgbClr val="6AAB73"/>
                          </a:solidFill>
                          <a:effectLst/>
                        </a:rPr>
                        <a:t>"//div[@class='flex-container']"</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for </a:t>
                      </a:r>
                      <a:r>
                        <a:rPr lang="en-US" altLang="zh-CN" sz="900">
                          <a:solidFill>
                            <a:srgbClr val="BCBEC4"/>
                          </a:solidFill>
                          <a:effectLst/>
                        </a:rPr>
                        <a:t>movie </a:t>
                      </a:r>
                      <a:r>
                        <a:rPr lang="en-US" altLang="zh-CN" sz="900">
                          <a:solidFill>
                            <a:srgbClr val="CF8E6D"/>
                          </a:solidFill>
                          <a:effectLst/>
                        </a:rPr>
                        <a:t>in </a:t>
                      </a:r>
                      <a:r>
                        <a:rPr lang="en-US" altLang="zh-CN" sz="900">
                          <a:solidFill>
                            <a:srgbClr val="BCBEC4"/>
                          </a:solidFill>
                          <a:effectLst/>
                        </a:rPr>
                        <a:t>movie_list: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Father element: Overall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score_container = movie.xpath(</a:t>
                      </a:r>
                      <a:r>
                        <a:rPr lang="en-US" altLang="zh-CN" sz="900">
                          <a:solidFill>
                            <a:srgbClr val="6AAB73"/>
                          </a:solidFill>
                          <a:effectLst/>
                        </a:rPr>
                        <a:t>".//a[@data-track='scores']"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score_link = score_container.xpath(</a:t>
                      </a:r>
                      <a:r>
                        <a:rPr lang="en-US" altLang="zh-CN" sz="900">
                          <a:solidFill>
                            <a:srgbClr val="6AAB73"/>
                          </a:solidFill>
                          <a:effectLst/>
                        </a:rPr>
                        <a:t>"@href"</a:t>
                      </a:r>
                      <a:r>
                        <a:rPr lang="en-US" altLang="zh-CN" sz="900">
                          <a:solidFill>
                            <a:srgbClr val="BCBEC4"/>
                          </a:solidFill>
                          <a:effectLst/>
                        </a:rPr>
                        <a:t>).get()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Title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movie_title = score_container.xpath(</a:t>
                      </a:r>
                      <a:r>
                        <a:rPr lang="en-US" altLang="zh-CN" sz="900">
                          <a:solidFill>
                            <a:srgbClr val="6AAB73"/>
                          </a:solidFill>
                          <a:effectLst/>
                        </a:rPr>
                        <a:t>".//span[@class='p--small']/text()"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Guardian method. Don't get useless message</a:t>
                      </a:r>
                      <a:br>
                        <a:rPr lang="en-US" altLang="zh-CN" sz="900">
                          <a:solidFill>
                            <a:srgbClr val="7A7E85"/>
                          </a:solidFill>
                          <a:effectLst/>
                        </a:rPr>
                      </a:br>
                      <a:r>
                        <a:rPr lang="en-US" altLang="zh-CN" sz="900">
                          <a:solidFill>
                            <a:srgbClr val="7A7E85"/>
                          </a:solidFill>
                          <a:effectLst/>
                        </a:rPr>
                        <a:t>            </a:t>
                      </a:r>
                      <a:r>
                        <a:rPr lang="en-US" altLang="zh-CN" sz="900">
                          <a:solidFill>
                            <a:srgbClr val="CF8E6D"/>
                          </a:solidFill>
                          <a:effectLst/>
                        </a:rPr>
                        <a:t>if </a:t>
                      </a:r>
                      <a:r>
                        <a:rPr lang="en-US" altLang="zh-CN" sz="900">
                          <a:solidFill>
                            <a:srgbClr val="BCBEC4"/>
                          </a:solidFill>
                          <a:effectLst/>
                        </a:rPr>
                        <a:t>movie_title </a:t>
                      </a:r>
                      <a:r>
                        <a:rPr lang="en-US" altLang="zh-CN" sz="900">
                          <a:solidFill>
                            <a:srgbClr val="CF8E6D"/>
                          </a:solidFill>
                          <a:effectLst/>
                        </a:rPr>
                        <a:t>is None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continue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movie_title = re.sub(</a:t>
                      </a:r>
                      <a:r>
                        <a:rPr lang="en-US" altLang="zh-CN" sz="900">
                          <a:solidFill>
                            <a:srgbClr val="6AAB73"/>
                          </a:solidFill>
                          <a:effectLst/>
                        </a:rPr>
                        <a:t>r"\n|\s"</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 movie_title)      </a:t>
                      </a:r>
                      <a:r>
                        <a:rPr lang="en-US" altLang="zh-CN" sz="900">
                          <a:solidFill>
                            <a:srgbClr val="7A7E85"/>
                          </a:solidFill>
                          <a:effectLst/>
                        </a:rPr>
                        <a:t># In fact the movie title from rt is kinda sussy</a:t>
                      </a:r>
                      <a:br>
                        <a:rPr lang="en-US" altLang="zh-CN" sz="900">
                          <a:solidFill>
                            <a:srgbClr val="7A7E85"/>
                          </a:solidFill>
                          <a:effectLst/>
                        </a:rPr>
                      </a:br>
                      <a:br>
                        <a:rPr lang="en-US" altLang="zh-CN" sz="900">
                          <a:solidFill>
                            <a:srgbClr val="7A7E85"/>
                          </a:solidFill>
                          <a:effectLst/>
                        </a:rPr>
                      </a:br>
                      <a:r>
                        <a:rPr lang="en-US" altLang="zh-CN" sz="900">
                          <a:solidFill>
                            <a:srgbClr val="7A7E85"/>
                          </a:solidFill>
                          <a:effectLst/>
                        </a:rPr>
                        <a:t>            # Stream time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stream_time = score_container.xpath(</a:t>
                      </a:r>
                      <a:r>
                        <a:rPr lang="en-US" altLang="zh-CN" sz="900">
                          <a:solidFill>
                            <a:srgbClr val="6AAB73"/>
                          </a:solidFill>
                          <a:effectLst/>
                        </a:rPr>
                        <a:t>".//span[@class='smaller']/text()"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stream_time = re.sub(</a:t>
                      </a:r>
                      <a:r>
                        <a:rPr lang="en-US" altLang="zh-CN" sz="900">
                          <a:solidFill>
                            <a:srgbClr val="6AAB73"/>
                          </a:solidFill>
                          <a:effectLst/>
                        </a:rPr>
                        <a:t>r"\n|\s|Streaming"</a:t>
                      </a:r>
                      <a:r>
                        <a:rPr lang="en-US" altLang="zh-CN" sz="900">
                          <a:solidFill>
                            <a:srgbClr val="BCBEC4"/>
                          </a:solidFill>
                          <a:effectLst/>
                        </a:rPr>
                        <a:t>, </a:t>
                      </a:r>
                      <a:r>
                        <a:rPr lang="en-US" altLang="zh-CN" sz="900">
                          <a:solidFill>
                            <a:srgbClr val="6AAB73"/>
                          </a:solidFill>
                          <a:effectLst/>
                        </a:rPr>
                        <a:t>""</a:t>
                      </a:r>
                      <a:r>
                        <a:rPr lang="en-US" altLang="zh-CN" sz="900">
                          <a:solidFill>
                            <a:srgbClr val="BCBEC4"/>
                          </a:solidFill>
                          <a:effectLst/>
                        </a:rPr>
                        <a:t>, stream_time)</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Overall score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evaluation_scores = score_container.xpath(</a:t>
                      </a:r>
                      <a:r>
                        <a:rPr lang="en-US" altLang="zh-CN" sz="900">
                          <a:solidFill>
                            <a:srgbClr val="6AAB73"/>
                          </a:solidFill>
                          <a:effectLst/>
                        </a:rPr>
                        <a:t>".//score-pairs-deprecated"</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Four important scores</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aud_sentiment = evaluation_scores.xpath(</a:t>
                      </a:r>
                      <a:r>
                        <a:rPr lang="en-US" altLang="zh-CN" sz="900">
                          <a:solidFill>
                            <a:srgbClr val="6AAB73"/>
                          </a:solidFill>
                          <a:effectLst/>
                        </a:rPr>
                        <a:t>"@audiencesentiment"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aud_score = evaluation_scores.xpath(</a:t>
                      </a:r>
                      <a:r>
                        <a:rPr lang="en-US" altLang="zh-CN" sz="900">
                          <a:solidFill>
                            <a:srgbClr val="6AAB73"/>
                          </a:solidFill>
                          <a:effectLst/>
                        </a:rPr>
                        <a:t>"@audiencescore"</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critics_sentiment = evaluation_scores.xpath(</a:t>
                      </a:r>
                      <a:r>
                        <a:rPr lang="en-US" altLang="zh-CN" sz="900">
                          <a:solidFill>
                            <a:srgbClr val="6AAB73"/>
                          </a:solidFill>
                          <a:effectLst/>
                        </a:rPr>
                        <a:t>"@criticssentiment"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critics_score = evaluation_scores.xpath(</a:t>
                      </a:r>
                      <a:r>
                        <a:rPr lang="en-US" altLang="zh-CN" sz="900">
                          <a:solidFill>
                            <a:srgbClr val="6AAB73"/>
                          </a:solidFill>
                          <a:effectLst/>
                        </a:rPr>
                        <a:t>"@criticsscore"</a:t>
                      </a:r>
                      <a:r>
                        <a:rPr lang="en-US" altLang="zh-CN" sz="900">
                          <a:solidFill>
                            <a:srgbClr val="BCBEC4"/>
                          </a:solidFill>
                          <a:effectLst/>
                        </a:rPr>
                        <a:t>).get()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762E2274-7AF4-B78F-92E9-77F9072EF0E0}"/>
              </a:ext>
            </a:extLst>
          </p:cNvPr>
          <p:cNvGraphicFramePr>
            <a:graphicFrameLocks noGrp="1"/>
          </p:cNvGraphicFramePr>
          <p:nvPr>
            <p:extLst>
              <p:ext uri="{D42A27DB-BD31-4B8C-83A1-F6EECF244321}">
                <p14:modId xmlns:p14="http://schemas.microsoft.com/office/powerpoint/2010/main" val="1036370326"/>
              </p:ext>
            </p:extLst>
          </p:nvPr>
        </p:nvGraphicFramePr>
        <p:xfrm>
          <a:off x="6630788" y="29094"/>
          <a:ext cx="4538750" cy="6783185"/>
        </p:xfrm>
        <a:graphic>
          <a:graphicData uri="http://schemas.openxmlformats.org/drawingml/2006/table">
            <a:tbl>
              <a:tblPr firstRow="1" firstCol="1" bandRow="1"/>
              <a:tblGrid>
                <a:gridCol w="4538750">
                  <a:extLst>
                    <a:ext uri="{9D8B030D-6E8A-4147-A177-3AD203B41FA5}">
                      <a16:colId xmlns:a16="http://schemas.microsoft.com/office/drawing/2014/main" val="1603044771"/>
                    </a:ext>
                  </a:extLst>
                </a:gridCol>
              </a:tblGrid>
              <a:tr h="203622">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6579563">
                <a:tc>
                  <a:txBody>
                    <a:bodyPr/>
                    <a:lstStyle/>
                    <a:p>
                      <a:r>
                        <a:rPr lang="zh-CN" altLang="en-US" sz="900">
                          <a:solidFill>
                            <a:srgbClr val="7A7E85"/>
                          </a:solidFill>
                          <a:effectLst/>
                        </a:rPr>
                        <a:t>           </a:t>
                      </a:r>
                      <a:r>
                        <a:rPr lang="en-US" altLang="zh-CN" sz="900">
                          <a:solidFill>
                            <a:srgbClr val="7A7E85"/>
                          </a:solidFill>
                          <a:effectLst/>
                        </a:rPr>
                        <a:t># Processing data</a:t>
                      </a:r>
                      <a:br>
                        <a:rPr lang="en-US" altLang="zh-CN" sz="900">
                          <a:solidFill>
                            <a:srgbClr val="7A7E85"/>
                          </a:solidFill>
                          <a:effectLst/>
                        </a:rPr>
                      </a:br>
                      <a:r>
                        <a:rPr lang="en-US" altLang="zh-CN" sz="900">
                          <a:solidFill>
                            <a:srgbClr val="7A7E85"/>
                          </a:solidFill>
                          <a:effectLst/>
                        </a:rPr>
                        <a:t>            # Change negative/positive to binary expressions, which is a lot easier to cope with</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bin_aud_sentiment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aud_sentiment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bin_critics_sentiment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critics_sentiment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data = {</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a:t>
                      </a:r>
                      <a:r>
                        <a:rPr lang="en-US" altLang="zh-CN" sz="900">
                          <a:solidFill>
                            <a:srgbClr val="BCBEC4"/>
                          </a:solidFill>
                          <a:effectLst/>
                        </a:rPr>
                        <a:t>: movie_title,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"stream_time"</a:t>
                      </a:r>
                      <a:r>
                        <a:rPr lang="en-US" altLang="zh-CN" sz="900">
                          <a:solidFill>
                            <a:srgbClr val="BCBEC4"/>
                          </a:solidFill>
                          <a:effectLst/>
                        </a:rPr>
                        <a:t>: stream_time,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a:t>
                      </a:r>
                      <a:r>
                        <a:rPr lang="en-US" altLang="zh-CN" sz="900">
                          <a:solidFill>
                            <a:srgbClr val="BCBEC4"/>
                          </a:solidFill>
                          <a:effectLst/>
                        </a:rPr>
                        <a:t>: score_link,</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a:t>
                      </a:r>
                      <a:r>
                        <a:rPr lang="en-US" altLang="zh-CN" sz="900">
                          <a:solidFill>
                            <a:srgbClr val="BCBEC4"/>
                          </a:solidFill>
                          <a:effectLst/>
                        </a:rPr>
                        <a:t>: aud_score,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a:t>
                      </a:r>
                      <a:r>
                        <a:rPr lang="en-US" altLang="zh-CN" sz="900">
                          <a:solidFill>
                            <a:srgbClr val="BCBEC4"/>
                          </a:solidFill>
                          <a:effectLst/>
                        </a:rPr>
                        <a:t>: bin_aud_sentiment,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a:t>
                      </a:r>
                      <a:r>
                        <a:rPr lang="en-US" altLang="zh-CN" sz="900">
                          <a:solidFill>
                            <a:srgbClr val="BCBEC4"/>
                          </a:solidFill>
                          <a:effectLst/>
                        </a:rPr>
                        <a:t>: bin_critics_sentiment,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Append movie data... not</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.movie_data.append(data)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Store the data in a new Excel file</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.start_urls.append(</a:t>
                      </a:r>
                      <a:r>
                        <a:rPr lang="en-US" altLang="zh-CN" sz="900">
                          <a:solidFill>
                            <a:srgbClr val="6AAB73"/>
                          </a:solidFill>
                          <a:effectLst/>
                        </a:rPr>
                        <a:t>"https://www.rottentomatoes.com/" </a:t>
                      </a:r>
                      <a:r>
                        <a:rPr lang="en-US" altLang="zh-CN" sz="900">
                          <a:solidFill>
                            <a:srgbClr val="BCBEC4"/>
                          </a:solidFill>
                          <a:effectLst/>
                        </a:rPr>
                        <a:t>+ data[</a:t>
                      </a:r>
                      <a:r>
                        <a:rPr lang="en-US" altLang="zh-CN" sz="900">
                          <a:solidFill>
                            <a:srgbClr val="6AAB73"/>
                          </a:solidFill>
                          <a:effectLst/>
                        </a:rPr>
                        <a:t>'link'</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if </a:t>
                      </a:r>
                      <a:r>
                        <a:rPr lang="en-US" altLang="zh-CN" sz="900">
                          <a:solidFill>
                            <a:srgbClr val="94558D"/>
                          </a:solidFill>
                          <a:effectLst/>
                        </a:rPr>
                        <a:t>self</a:t>
                      </a:r>
                      <a:r>
                        <a:rPr lang="en-US" altLang="zh-CN" sz="900">
                          <a:solidFill>
                            <a:srgbClr val="BCBEC4"/>
                          </a:solidFill>
                          <a:effectLst/>
                        </a:rPr>
                        <a:t>.custom_settings[</a:t>
                      </a:r>
                      <a:r>
                        <a:rPr lang="en-US" altLang="zh-CN" sz="900">
                          <a:solidFill>
                            <a:srgbClr val="6AAB73"/>
                          </a:solidFill>
                          <a:effectLst/>
                        </a:rPr>
                        <a:t>'SAVE_DATA'</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__save_data__.save_data_to_excel(data)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Print beautiful data in console :)</a:t>
                      </a:r>
                      <a:br>
                        <a:rPr lang="en-US" altLang="zh-CN" sz="900">
                          <a:solidFill>
                            <a:srgbClr val="7A7E85"/>
                          </a:solidFill>
                          <a:effectLst/>
                        </a:rPr>
                      </a:br>
                      <a:r>
                        <a:rPr lang="en-US" altLang="zh-CN" sz="900">
                          <a:solidFill>
                            <a:srgbClr val="7A7E85"/>
                          </a:solidFill>
                          <a:effectLst/>
                        </a:rPr>
                        <a:t>            </a:t>
                      </a:r>
                      <a:r>
                        <a:rPr lang="en-US" altLang="zh-CN" sz="900">
                          <a:solidFill>
                            <a:srgbClr val="8888C6"/>
                          </a:solidFill>
                          <a:effectLst/>
                        </a:rPr>
                        <a:t>print</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print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str</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.index)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 " </a:t>
                      </a:r>
                      <a:r>
                        <a:rPr lang="en-US" altLang="zh-CN" sz="900">
                          <a:solidFill>
                            <a:srgbClr val="BCBEC4"/>
                          </a:solidFill>
                          <a:effectLst/>
                        </a:rPr>
                        <a:t>+ movie_title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 time: " </a:t>
                      </a:r>
                      <a:r>
                        <a:rPr lang="en-US" altLang="zh-CN" sz="900">
                          <a:solidFill>
                            <a:srgbClr val="BCBEC4"/>
                          </a:solidFill>
                          <a:effectLst/>
                        </a:rPr>
                        <a:t>+ stream_time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 </a:t>
                      </a:r>
                      <a:r>
                        <a:rPr lang="en-US" altLang="zh-CN" sz="900">
                          <a:solidFill>
                            <a:srgbClr val="BCBEC4"/>
                          </a:solidFill>
                          <a:effectLst/>
                        </a:rPr>
                        <a:t>+ score_link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 " </a:t>
                      </a:r>
                      <a:r>
                        <a:rPr lang="en-US" altLang="zh-CN" sz="900">
                          <a:solidFill>
                            <a:srgbClr val="BCBEC4"/>
                          </a:solidFill>
                          <a:effectLst/>
                        </a:rPr>
                        <a:t>+ aud_sentiment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 " </a:t>
                      </a:r>
                      <a:r>
                        <a:rPr lang="en-US" altLang="zh-CN" sz="900">
                          <a:solidFill>
                            <a:srgbClr val="BCBEC4"/>
                          </a:solidFill>
                          <a:effectLst/>
                        </a:rPr>
                        <a:t>+ aud_score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 " </a:t>
                      </a:r>
                      <a:r>
                        <a:rPr lang="en-US" altLang="zh-CN" sz="900">
                          <a:solidFill>
                            <a:srgbClr val="BCBEC4"/>
                          </a:solidFill>
                          <a:effectLst/>
                        </a:rPr>
                        <a:t>+ critics_sentiment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 " </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This thread is async so I have to do this to omit race conditions</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br>
                        <a:rPr lang="en-US" altLang="zh-CN" sz="900">
                          <a:solidFill>
                            <a:srgbClr val="2AACB8"/>
                          </a:solidFill>
                          <a:effectLst/>
                        </a:rPr>
                      </a:br>
                      <a:r>
                        <a:rPr lang="en-US" altLang="zh-CN" sz="900">
                          <a:solidFill>
                            <a:srgbClr val="CF8E6D"/>
                          </a:solidFill>
                          <a:effectLst/>
                        </a:rPr>
                        <a:t>def </a:t>
                      </a:r>
                      <a:r>
                        <a:rPr lang="en-US" altLang="zh-CN" sz="900">
                          <a:solidFill>
                            <a:srgbClr val="56A8F5"/>
                          </a:solidFill>
                          <a:effectLst/>
                        </a:rPr>
                        <a:t>run_process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process = CrawlerProcess()</a:t>
                      </a:r>
                      <a:br>
                        <a:rPr lang="en-US" altLang="zh-CN" sz="900">
                          <a:solidFill>
                            <a:srgbClr val="BCBEC4"/>
                          </a:solidFill>
                          <a:effectLst/>
                        </a:rPr>
                      </a:br>
                      <a:r>
                        <a:rPr lang="en-US" altLang="zh-CN" sz="900">
                          <a:solidFill>
                            <a:srgbClr val="BCBEC4"/>
                          </a:solidFill>
                          <a:effectLst/>
                        </a:rPr>
                        <a:t>    process.crawl(RTMovieCrawler)</a:t>
                      </a:r>
                      <a:br>
                        <a:rPr lang="en-US" altLang="zh-CN" sz="900">
                          <a:solidFill>
                            <a:srgbClr val="BCBEC4"/>
                          </a:solidFill>
                          <a:effectLst/>
                        </a:rPr>
                      </a:br>
                      <a:r>
                        <a:rPr lang="en-US" altLang="zh-CN" sz="900">
                          <a:solidFill>
                            <a:srgbClr val="BCBEC4"/>
                          </a:solidFill>
                          <a:effectLst/>
                        </a:rPr>
                        <a:t>    process.start()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run_process()</a:t>
                      </a:r>
                      <a:br>
                        <a:rPr lang="en-US" altLang="zh-CN" sz="900">
                          <a:solidFill>
                            <a:srgbClr val="BCBEC4"/>
                          </a:solidFill>
                          <a:effectLst/>
                        </a:rPr>
                      </a:br>
                      <a:br>
                        <a:rPr lang="en-US" altLang="zh-CN" sz="900">
                          <a:solidFill>
                            <a:srgbClr val="BCBEC4"/>
                          </a:solidFill>
                          <a:effectLst/>
                        </a:rPr>
                      </a:br>
                      <a:endParaRPr lang="en-US" altLang="zh-CN" sz="900">
                        <a:solidFill>
                          <a:srgbClr val="BCBEC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0AEC9686-0473-A822-4CAA-61F2BE255452}"/>
              </a:ext>
            </a:extLst>
          </p:cNvPr>
          <p:cNvSpPr txBox="1"/>
          <p:nvPr/>
        </p:nvSpPr>
        <p:spPr>
          <a:xfrm>
            <a:off x="5852160" y="3483033"/>
            <a:ext cx="184731" cy="369332"/>
          </a:xfrm>
          <a:prstGeom prst="rect">
            <a:avLst/>
          </a:prstGeom>
          <a:noFill/>
        </p:spPr>
        <p:txBody>
          <a:bodyPr wrap="none" rtlCol="0">
            <a:spAutoFit/>
          </a:bodyPr>
          <a:lstStyle/>
          <a:p>
            <a:endParaRPr kumimoji="1" lang="zh-CN" altLang="en-US"/>
          </a:p>
        </p:txBody>
      </p:sp>
      <p:sp>
        <p:nvSpPr>
          <p:cNvPr id="5" name="文本框 4">
            <a:extLst>
              <a:ext uri="{FF2B5EF4-FFF2-40B4-BE49-F238E27FC236}">
                <a16:creationId xmlns:a16="http://schemas.microsoft.com/office/drawing/2014/main" id="{F778A27E-FE98-565E-F44B-E561084DA9DD}"/>
              </a:ext>
            </a:extLst>
          </p:cNvPr>
          <p:cNvSpPr txBox="1"/>
          <p:nvPr/>
        </p:nvSpPr>
        <p:spPr>
          <a:xfrm>
            <a:off x="3169742" y="3290499"/>
            <a:ext cx="1691297" cy="276999"/>
          </a:xfrm>
          <a:prstGeom prst="rect">
            <a:avLst/>
          </a:prstGeom>
          <a:noFill/>
        </p:spPr>
        <p:txBody>
          <a:bodyPr wrap="none" rtlCol="0">
            <a:spAutoFit/>
          </a:bodyPr>
          <a:lstStyle/>
          <a:p>
            <a:r>
              <a:rPr kumimoji="1" lang="en-US" altLang="zh-CN" sz="1200" b="1">
                <a:solidFill>
                  <a:srgbClr val="FF0000"/>
                </a:solidFill>
              </a:rPr>
              <a:t>Get</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list</a:t>
            </a:r>
            <a:r>
              <a:rPr kumimoji="1" lang="zh-CN" altLang="en-US" sz="1200" b="1">
                <a:solidFill>
                  <a:srgbClr val="FF0000"/>
                </a:solidFill>
              </a:rPr>
              <a:t> </a:t>
            </a:r>
            <a:r>
              <a:rPr kumimoji="1" lang="en-US" altLang="zh-CN" sz="1200" b="1">
                <a:solidFill>
                  <a:srgbClr val="FF0000"/>
                </a:solidFill>
              </a:rPr>
              <a:t>of</a:t>
            </a:r>
            <a:r>
              <a:rPr kumimoji="1" lang="zh-CN" altLang="en-US" sz="1200" b="1">
                <a:solidFill>
                  <a:srgbClr val="FF0000"/>
                </a:solidFill>
              </a:rPr>
              <a:t> </a:t>
            </a:r>
            <a:r>
              <a:rPr kumimoji="1" lang="en-US" altLang="zh-CN" sz="1200" b="1">
                <a:solidFill>
                  <a:srgbClr val="FF0000"/>
                </a:solidFill>
              </a:rPr>
              <a:t>movie</a:t>
            </a:r>
            <a:r>
              <a:rPr kumimoji="1" lang="zh-CN" altLang="en-US" sz="1200" b="1">
                <a:solidFill>
                  <a:srgbClr val="FF0000"/>
                </a:solidFill>
              </a:rPr>
              <a:t> </a:t>
            </a:r>
            <a:r>
              <a:rPr kumimoji="1" lang="en-US" altLang="zh-CN" sz="1200" b="1">
                <a:solidFill>
                  <a:srgbClr val="FF0000"/>
                </a:solidFill>
              </a:rPr>
              <a:t>item</a:t>
            </a:r>
            <a:endParaRPr kumimoji="1" lang="zh-CN" altLang="en-US" sz="1200" b="1">
              <a:solidFill>
                <a:srgbClr val="FF0000"/>
              </a:solidFill>
            </a:endParaRPr>
          </a:p>
        </p:txBody>
      </p:sp>
      <p:sp>
        <p:nvSpPr>
          <p:cNvPr id="9" name="文本框 8">
            <a:extLst>
              <a:ext uri="{FF2B5EF4-FFF2-40B4-BE49-F238E27FC236}">
                <a16:creationId xmlns:a16="http://schemas.microsoft.com/office/drawing/2014/main" id="{A741D9E8-AF9C-736D-F0E7-326B299D5B39}"/>
              </a:ext>
            </a:extLst>
          </p:cNvPr>
          <p:cNvSpPr txBox="1"/>
          <p:nvPr/>
        </p:nvSpPr>
        <p:spPr>
          <a:xfrm>
            <a:off x="4044366" y="5741508"/>
            <a:ext cx="1338956" cy="276999"/>
          </a:xfrm>
          <a:prstGeom prst="rect">
            <a:avLst/>
          </a:prstGeom>
          <a:noFill/>
        </p:spPr>
        <p:txBody>
          <a:bodyPr wrap="none" rtlCol="0">
            <a:spAutoFit/>
          </a:bodyPr>
          <a:lstStyle/>
          <a:p>
            <a:r>
              <a:rPr kumimoji="1" lang="en-US" altLang="zh-CN" sz="1200" b="1">
                <a:solidFill>
                  <a:srgbClr val="FF0000"/>
                </a:solidFill>
              </a:rPr>
              <a:t>Get</a:t>
            </a:r>
            <a:r>
              <a:rPr kumimoji="1" lang="zh-CN" altLang="en-US" sz="1200" b="1">
                <a:solidFill>
                  <a:srgbClr val="FF0000"/>
                </a:solidFill>
              </a:rPr>
              <a:t> </a:t>
            </a:r>
            <a:r>
              <a:rPr kumimoji="1" lang="en-US" altLang="zh-CN" sz="1200" b="1">
                <a:solidFill>
                  <a:srgbClr val="FF0000"/>
                </a:solidFill>
              </a:rPr>
              <a:t>four</a:t>
            </a:r>
            <a:r>
              <a:rPr kumimoji="1" lang="zh-CN" altLang="en-US" sz="1200" b="1">
                <a:solidFill>
                  <a:srgbClr val="FF0000"/>
                </a:solidFill>
              </a:rPr>
              <a:t> </a:t>
            </a:r>
            <a:r>
              <a:rPr kumimoji="1" lang="en-US" altLang="zh-CN" sz="1200" b="1">
                <a:solidFill>
                  <a:srgbClr val="FF0000"/>
                </a:solidFill>
              </a:rPr>
              <a:t>attributes</a:t>
            </a:r>
            <a:endParaRPr kumimoji="1" lang="zh-CN" altLang="en-US" sz="1200" b="1">
              <a:solidFill>
                <a:srgbClr val="FF0000"/>
              </a:solidFill>
            </a:endParaRPr>
          </a:p>
        </p:txBody>
      </p:sp>
      <p:sp>
        <p:nvSpPr>
          <p:cNvPr id="10" name="文本框 9">
            <a:extLst>
              <a:ext uri="{FF2B5EF4-FFF2-40B4-BE49-F238E27FC236}">
                <a16:creationId xmlns:a16="http://schemas.microsoft.com/office/drawing/2014/main" id="{D3EFC780-D44E-D605-D390-939F35521646}"/>
              </a:ext>
            </a:extLst>
          </p:cNvPr>
          <p:cNvSpPr txBox="1"/>
          <p:nvPr/>
        </p:nvSpPr>
        <p:spPr>
          <a:xfrm>
            <a:off x="9285315" y="2048270"/>
            <a:ext cx="1860038" cy="461665"/>
          </a:xfrm>
          <a:prstGeom prst="rect">
            <a:avLst/>
          </a:prstGeom>
          <a:noFill/>
        </p:spPr>
        <p:txBody>
          <a:bodyPr wrap="square" rtlCol="0">
            <a:spAutoFit/>
          </a:bodyPr>
          <a:lstStyle/>
          <a:p>
            <a:r>
              <a:rPr kumimoji="1" lang="en-US" altLang="zh-CN" sz="1200" b="1">
                <a:solidFill>
                  <a:srgbClr val="FF0000"/>
                </a:solidFill>
              </a:rPr>
              <a:t>Encapsulate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dictionary</a:t>
            </a:r>
            <a:endParaRPr kumimoji="1" lang="zh-CN" altLang="en-US" sz="1200" b="1">
              <a:solidFill>
                <a:srgbClr val="FF0000"/>
              </a:solidFill>
            </a:endParaRPr>
          </a:p>
        </p:txBody>
      </p:sp>
      <p:sp>
        <p:nvSpPr>
          <p:cNvPr id="11" name="文本框 10">
            <a:extLst>
              <a:ext uri="{FF2B5EF4-FFF2-40B4-BE49-F238E27FC236}">
                <a16:creationId xmlns:a16="http://schemas.microsoft.com/office/drawing/2014/main" id="{85CAB105-1DC3-3BB8-5A96-2BD8735D91E6}"/>
              </a:ext>
            </a:extLst>
          </p:cNvPr>
          <p:cNvSpPr txBox="1"/>
          <p:nvPr/>
        </p:nvSpPr>
        <p:spPr>
          <a:xfrm>
            <a:off x="9297407" y="2853951"/>
            <a:ext cx="1860038" cy="276999"/>
          </a:xfrm>
          <a:prstGeom prst="rect">
            <a:avLst/>
          </a:prstGeom>
          <a:noFill/>
        </p:spPr>
        <p:txBody>
          <a:bodyPr wrap="square" rtlCol="0">
            <a:spAutoFit/>
          </a:bodyPr>
          <a:lstStyle/>
          <a:p>
            <a:r>
              <a:rPr kumimoji="1" lang="en-US" altLang="zh-CN" sz="1200" b="1">
                <a:solidFill>
                  <a:srgbClr val="FF0000"/>
                </a:solidFill>
              </a:rPr>
              <a:t>Save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excel</a:t>
            </a:r>
            <a:endParaRPr kumimoji="1" lang="zh-CN" altLang="en-US" sz="1200" b="1">
              <a:solidFill>
                <a:srgbClr val="FF0000"/>
              </a:solidFill>
            </a:endParaRPr>
          </a:p>
        </p:txBody>
      </p:sp>
      <p:sp>
        <p:nvSpPr>
          <p:cNvPr id="12" name="矩形 11">
            <a:extLst>
              <a:ext uri="{FF2B5EF4-FFF2-40B4-BE49-F238E27FC236}">
                <a16:creationId xmlns:a16="http://schemas.microsoft.com/office/drawing/2014/main" id="{8022F9F1-2C75-359F-520A-1CCD34BECC89}"/>
              </a:ext>
            </a:extLst>
          </p:cNvPr>
          <p:cNvSpPr/>
          <p:nvPr/>
        </p:nvSpPr>
        <p:spPr>
          <a:xfrm>
            <a:off x="7031838" y="2840004"/>
            <a:ext cx="2253477" cy="2769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FD0528E-8A28-B038-4786-FED261ED2F6E}"/>
              </a:ext>
            </a:extLst>
          </p:cNvPr>
          <p:cNvSpPr/>
          <p:nvPr/>
        </p:nvSpPr>
        <p:spPr>
          <a:xfrm>
            <a:off x="7031838" y="502411"/>
            <a:ext cx="3018249" cy="15342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4AE2D2F-BCC2-F097-C39F-F28C8A602D62}"/>
              </a:ext>
            </a:extLst>
          </p:cNvPr>
          <p:cNvSpPr/>
          <p:nvPr/>
        </p:nvSpPr>
        <p:spPr>
          <a:xfrm>
            <a:off x="1103841" y="3558610"/>
            <a:ext cx="2969396" cy="10730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35D1EB4-7895-A6E6-9B38-8DE83A92692D}"/>
              </a:ext>
            </a:extLst>
          </p:cNvPr>
          <p:cNvSpPr/>
          <p:nvPr/>
        </p:nvSpPr>
        <p:spPr>
          <a:xfrm>
            <a:off x="1189738" y="6010102"/>
            <a:ext cx="3407199" cy="8021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606352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endParaRPr kumimoji="1" lang="zh-CN" altLang="en-US"/>
          </a:p>
        </p:txBody>
      </p:sp>
      <p:grpSp>
        <p:nvGrpSpPr>
          <p:cNvPr id="23" name="组合 22">
            <a:extLst>
              <a:ext uri="{FF2B5EF4-FFF2-40B4-BE49-F238E27FC236}">
                <a16:creationId xmlns:a16="http://schemas.microsoft.com/office/drawing/2014/main" id="{FD162B48-87BF-8072-FD0E-30792DF07E71}"/>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24" name="圆角矩形 23">
              <a:extLst>
                <a:ext uri="{FF2B5EF4-FFF2-40B4-BE49-F238E27FC236}">
                  <a16:creationId xmlns:a16="http://schemas.microsoft.com/office/drawing/2014/main" id="{AD1AC328-B84A-D0A3-284F-5BEAA49ECD80}"/>
                </a:ext>
              </a:extLst>
            </p:cNvPr>
            <p:cNvSpPr/>
            <p:nvPr/>
          </p:nvSpPr>
          <p:spPr>
            <a:xfrm>
              <a:off x="7988531" y="1335024"/>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25" name="圆角矩形 24">
              <a:extLst>
                <a:ext uri="{FF2B5EF4-FFF2-40B4-BE49-F238E27FC236}">
                  <a16:creationId xmlns:a16="http://schemas.microsoft.com/office/drawing/2014/main" id="{88342050-669F-83D7-E280-EE7DE106B569}"/>
                </a:ext>
              </a:extLst>
            </p:cNvPr>
            <p:cNvSpPr/>
            <p:nvPr/>
          </p:nvSpPr>
          <p:spPr>
            <a:xfrm>
              <a:off x="7988530" y="3100647"/>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26" name="圆角矩形 25">
              <a:extLst>
                <a:ext uri="{FF2B5EF4-FFF2-40B4-BE49-F238E27FC236}">
                  <a16:creationId xmlns:a16="http://schemas.microsoft.com/office/drawing/2014/main" id="{F25DAAA9-BC66-2981-65EA-0FC97C2ED641}"/>
                </a:ext>
              </a:extLst>
            </p:cNvPr>
            <p:cNvSpPr/>
            <p:nvPr/>
          </p:nvSpPr>
          <p:spPr>
            <a:xfrm>
              <a:off x="7988530" y="4866270"/>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27" name="矩形 26">
              <a:extLst>
                <a:ext uri="{FF2B5EF4-FFF2-40B4-BE49-F238E27FC236}">
                  <a16:creationId xmlns:a16="http://schemas.microsoft.com/office/drawing/2014/main" id="{78C9D3AC-F5C7-6A07-37D4-F1D1580FE22A}"/>
                </a:ext>
              </a:extLst>
            </p:cNvPr>
            <p:cNvSpPr/>
            <p:nvPr/>
          </p:nvSpPr>
          <p:spPr>
            <a:xfrm>
              <a:off x="8154782" y="2379102"/>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28" name="矩形 27">
              <a:extLst>
                <a:ext uri="{FF2B5EF4-FFF2-40B4-BE49-F238E27FC236}">
                  <a16:creationId xmlns:a16="http://schemas.microsoft.com/office/drawing/2014/main" id="{3C552848-E45E-368B-C389-AFB6A313A7CE}"/>
                </a:ext>
              </a:extLst>
            </p:cNvPr>
            <p:cNvSpPr/>
            <p:nvPr/>
          </p:nvSpPr>
          <p:spPr>
            <a:xfrm>
              <a:off x="8030090" y="4084043"/>
              <a:ext cx="1238597" cy="4580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29" name="矩形 28">
              <a:extLst>
                <a:ext uri="{FF2B5EF4-FFF2-40B4-BE49-F238E27FC236}">
                  <a16:creationId xmlns:a16="http://schemas.microsoft.com/office/drawing/2014/main" id="{35D846A4-1B47-2350-B0EC-096460A9FF0D}"/>
                </a:ext>
              </a:extLst>
            </p:cNvPr>
            <p:cNvSpPr/>
            <p:nvPr/>
          </p:nvSpPr>
          <p:spPr>
            <a:xfrm>
              <a:off x="8154782" y="670421"/>
              <a:ext cx="989215" cy="3341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30" name="直线箭头连接符 29">
              <a:extLst>
                <a:ext uri="{FF2B5EF4-FFF2-40B4-BE49-F238E27FC236}">
                  <a16:creationId xmlns:a16="http://schemas.microsoft.com/office/drawing/2014/main" id="{B15FE722-3FC9-DB38-CC90-E77B6403F4E0}"/>
                </a:ext>
              </a:extLst>
            </p:cNvPr>
            <p:cNvCxnSpPr>
              <a:stCxn id="29" idx="2"/>
              <a:endCxn id="24"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2AED5548-FD10-EB5A-03E0-CE140773CC15}"/>
                </a:ext>
              </a:extLst>
            </p:cNvPr>
            <p:cNvCxnSpPr>
              <a:cxnSpLocks/>
              <a:stCxn id="24" idx="2"/>
              <a:endCxn id="27"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9D82159-FCAA-C8C0-31A0-0352EE88626E}"/>
                </a:ext>
              </a:extLst>
            </p:cNvPr>
            <p:cNvCxnSpPr>
              <a:cxnSpLocks/>
              <a:stCxn id="27" idx="2"/>
              <a:endCxn id="25"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9CA17CE-848C-BEF6-6A7F-E38D63904B36}"/>
                </a:ext>
              </a:extLst>
            </p:cNvPr>
            <p:cNvCxnSpPr>
              <a:cxnSpLocks/>
              <a:stCxn id="25" idx="2"/>
              <a:endCxn id="28"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1FD549F-9BA5-7CD5-C2C9-22196A6EDCF3}"/>
                </a:ext>
              </a:extLst>
            </p:cNvPr>
            <p:cNvCxnSpPr>
              <a:cxnSpLocks/>
              <a:stCxn id="28" idx="2"/>
              <a:endCxn id="26"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矩形 34">
            <a:extLst>
              <a:ext uri="{FF2B5EF4-FFF2-40B4-BE49-F238E27FC236}">
                <a16:creationId xmlns:a16="http://schemas.microsoft.com/office/drawing/2014/main" id="{CB28DBC7-7035-42B6-2430-CB0F8F17904F}"/>
              </a:ext>
            </a:extLst>
          </p:cNvPr>
          <p:cNvSpPr/>
          <p:nvPr/>
        </p:nvSpPr>
        <p:spPr>
          <a:xfrm>
            <a:off x="7909555" y="860680"/>
            <a:ext cx="1675020" cy="1499616"/>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7E6FFF65-C7BE-3C6A-5249-1EF1D730DCDB}"/>
              </a:ext>
            </a:extLst>
          </p:cNvPr>
          <p:cNvSpPr/>
          <p:nvPr/>
        </p:nvSpPr>
        <p:spPr>
          <a:xfrm>
            <a:off x="7909555" y="5181633"/>
            <a:ext cx="1675020" cy="1499616"/>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488145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lang="en-US" altLang="zh-CN" dirty="0"/>
              <a:t>Due to large amount of data:</a:t>
            </a:r>
          </a:p>
          <a:p>
            <a:pPr lvl="1"/>
            <a:r>
              <a:rPr lang="en-US" altLang="zh-CN" dirty="0"/>
              <a:t>Develop</a:t>
            </a:r>
            <a:r>
              <a:rPr lang="zh-CN" altLang="en-US" dirty="0"/>
              <a:t> </a:t>
            </a:r>
            <a:r>
              <a:rPr lang="en-US" altLang="zh-CN" dirty="0"/>
              <a:t>an</a:t>
            </a:r>
            <a:r>
              <a:rPr lang="zh-CN" altLang="en-US" dirty="0"/>
              <a:t> </a:t>
            </a:r>
            <a:r>
              <a:rPr lang="en-US" altLang="zh-CN" dirty="0"/>
              <a:t>algorithm</a:t>
            </a:r>
            <a:r>
              <a:rPr lang="zh-CN" altLang="en-US" dirty="0"/>
              <a:t> </a:t>
            </a:r>
            <a:r>
              <a:rPr lang="en-US" altLang="zh-CN" dirty="0"/>
              <a:t>to calculate entropy rather than manually.</a:t>
            </a:r>
          </a:p>
          <a:p>
            <a:r>
              <a:rPr lang="en-US" altLang="zh-CN" dirty="0"/>
              <a:t>Use:</a:t>
            </a:r>
          </a:p>
          <a:p>
            <a:pPr lvl="1"/>
            <a:r>
              <a:rPr lang="en-US" altLang="zh-CN" dirty="0"/>
              <a:t>Audience Score,</a:t>
            </a:r>
          </a:p>
          <a:p>
            <a:pPr lvl="1"/>
            <a:r>
              <a:rPr lang="en-US" altLang="zh-CN" dirty="0"/>
              <a:t>Critics Score, </a:t>
            </a:r>
          </a:p>
          <a:p>
            <a:pPr lvl="1"/>
            <a:r>
              <a:rPr lang="en-US" altLang="zh-CN" dirty="0"/>
              <a:t>Audience Sentiment </a:t>
            </a:r>
          </a:p>
          <a:p>
            <a:r>
              <a:rPr lang="en-US" altLang="zh-CN" dirty="0"/>
              <a:t>to classify into:</a:t>
            </a:r>
          </a:p>
          <a:p>
            <a:pPr lvl="1"/>
            <a:r>
              <a:rPr lang="en-US" altLang="zh-CN" dirty="0"/>
              <a:t>Critics Sentiment.</a:t>
            </a:r>
          </a:p>
          <a:p>
            <a:endParaRPr kumimoji="1" lang="zh-CN" altLang="en-US"/>
          </a:p>
        </p:txBody>
      </p:sp>
      <p:graphicFrame>
        <p:nvGraphicFramePr>
          <p:cNvPr id="4" name="表格 3">
            <a:extLst>
              <a:ext uri="{FF2B5EF4-FFF2-40B4-BE49-F238E27FC236}">
                <a16:creationId xmlns:a16="http://schemas.microsoft.com/office/drawing/2014/main" id="{22E19697-5642-A33A-58DE-B6E58C0672B1}"/>
              </a:ext>
            </a:extLst>
          </p:cNvPr>
          <p:cNvGraphicFramePr>
            <a:graphicFrameLocks noGrp="1"/>
          </p:cNvGraphicFramePr>
          <p:nvPr/>
        </p:nvGraphicFramePr>
        <p:xfrm>
          <a:off x="5815711" y="896112"/>
          <a:ext cx="5937253" cy="2377440"/>
        </p:xfrm>
        <a:graphic>
          <a:graphicData uri="http://schemas.openxmlformats.org/drawingml/2006/table">
            <a:tbl>
              <a:tblPr firstRow="1" firstCol="1" bandRow="1"/>
              <a:tblGrid>
                <a:gridCol w="1461135">
                  <a:extLst>
                    <a:ext uri="{9D8B030D-6E8A-4147-A177-3AD203B41FA5}">
                      <a16:colId xmlns:a16="http://schemas.microsoft.com/office/drawing/2014/main" val="308056802"/>
                    </a:ext>
                  </a:extLst>
                </a:gridCol>
                <a:gridCol w="966471">
                  <a:extLst>
                    <a:ext uri="{9D8B030D-6E8A-4147-A177-3AD203B41FA5}">
                      <a16:colId xmlns:a16="http://schemas.microsoft.com/office/drawing/2014/main" val="2982565068"/>
                    </a:ext>
                  </a:extLst>
                </a:gridCol>
                <a:gridCol w="1169671">
                  <a:extLst>
                    <a:ext uri="{9D8B030D-6E8A-4147-A177-3AD203B41FA5}">
                      <a16:colId xmlns:a16="http://schemas.microsoft.com/office/drawing/2014/main" val="4146108618"/>
                    </a:ext>
                  </a:extLst>
                </a:gridCol>
                <a:gridCol w="1170305">
                  <a:extLst>
                    <a:ext uri="{9D8B030D-6E8A-4147-A177-3AD203B41FA5}">
                      <a16:colId xmlns:a16="http://schemas.microsoft.com/office/drawing/2014/main" val="93192093"/>
                    </a:ext>
                  </a:extLst>
                </a:gridCol>
                <a:gridCol w="1169671">
                  <a:extLst>
                    <a:ext uri="{9D8B030D-6E8A-4147-A177-3AD203B41FA5}">
                      <a16:colId xmlns:a16="http://schemas.microsoft.com/office/drawing/2014/main" val="2641639276"/>
                    </a:ext>
                  </a:extLst>
                </a:gridCol>
              </a:tblGrid>
              <a:tr h="365760">
                <a:tc>
                  <a:txBody>
                    <a:bodyPr/>
                    <a:lstStyle/>
                    <a:p>
                      <a:pPr algn="ctr"/>
                      <a:r>
                        <a:rPr lang="zh-CN" sz="1200" b="1" kern="100">
                          <a:effectLst/>
                          <a:latin typeface="Times New Roman" panose="02020603050405020304" pitchFamily="18" charset="0"/>
                          <a:ea typeface="等线" panose="02010600030101010101" pitchFamily="2" charset="-122"/>
                        </a:rPr>
                        <a:t>title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dirty="0">
                          <a:effectLst/>
                          <a:latin typeface="Times New Roman" panose="02020603050405020304" pitchFamily="18" charset="0"/>
                          <a:ea typeface="等线" panose="02010600030101010101" pitchFamily="2" charset="-122"/>
                        </a:rPr>
                        <a:t>audience score</a:t>
                      </a:r>
                      <a:endParaRPr lang="zh-CN" sz="1200" kern="100" dirty="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score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audience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51251"/>
                  </a:ext>
                </a:extLst>
              </a:tr>
              <a:tr h="182880">
                <a:tc>
                  <a:txBody>
                    <a:bodyPr/>
                    <a:lstStyle/>
                    <a:p>
                      <a:r>
                        <a:rPr lang="zh-CN" sz="1200" kern="100">
                          <a:effectLst/>
                          <a:latin typeface="Times New Roman" panose="02020603050405020304" pitchFamily="18" charset="0"/>
                          <a:ea typeface="等线" panose="02010600030101010101" pitchFamily="2" charset="-122"/>
                        </a:rPr>
                        <a:t>FiveNightsatFreddy's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348777"/>
                  </a:ext>
                </a:extLst>
              </a:tr>
              <a:tr h="182880">
                <a:tc>
                  <a:txBody>
                    <a:bodyPr/>
                    <a:lstStyle/>
                    <a:p>
                      <a:r>
                        <a:rPr lang="zh-CN" sz="1200" kern="100">
                          <a:effectLst/>
                          <a:latin typeface="Times New Roman" panose="02020603050405020304" pitchFamily="18" charset="0"/>
                          <a:ea typeface="等线" panose="02010600030101010101" pitchFamily="2" charset="-122"/>
                        </a:rPr>
                        <a:t>PainHustlers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974804"/>
                  </a:ext>
                </a:extLst>
              </a:tr>
              <a:tr h="182880">
                <a:tc>
                  <a:txBody>
                    <a:bodyPr/>
                    <a:lstStyle/>
                    <a:p>
                      <a:r>
                        <a:rPr lang="zh-CN" sz="1200" kern="100">
                          <a:effectLst/>
                          <a:latin typeface="Times New Roman" panose="02020603050405020304" pitchFamily="18" charset="0"/>
                          <a:ea typeface="等线" panose="02010600030101010101" pitchFamily="2" charset="-122"/>
                        </a:rPr>
                        <a:t>NoHardFeelings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84672"/>
                  </a:ext>
                </a:extLst>
              </a:tr>
              <a:tr h="182880">
                <a:tc>
                  <a:txBody>
                    <a:bodyPr/>
                    <a:lstStyle/>
                    <a:p>
                      <a:r>
                        <a:rPr lang="zh-CN" sz="1200" kern="100">
                          <a:effectLst/>
                          <a:latin typeface="Times New Roman" panose="02020603050405020304" pitchFamily="18" charset="0"/>
                          <a:ea typeface="等线" panose="02010600030101010101" pitchFamily="2" charset="-122"/>
                        </a:rPr>
                        <a:t>TheExorcist:Believer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535954"/>
                  </a:ext>
                </a:extLst>
              </a:tr>
              <a:tr h="182880">
                <a:tc>
                  <a:txBody>
                    <a:bodyPr/>
                    <a:lstStyle/>
                    <a:p>
                      <a:r>
                        <a:rPr lang="zh-CN" sz="1200" kern="100">
                          <a:effectLst/>
                          <a:latin typeface="Times New Roman" panose="02020603050405020304" pitchFamily="18" charset="0"/>
                          <a:ea typeface="等线" panose="02010600030101010101" pitchFamily="2" charset="-122"/>
                        </a:rPr>
                        <a:t>TalktoMe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07950"/>
                  </a:ext>
                </a:extLst>
              </a:tr>
              <a:tr h="182880">
                <a:tc>
                  <a:txBody>
                    <a:bodyPr/>
                    <a:lstStyle/>
                    <a:p>
                      <a:r>
                        <a:rPr lang="zh-CN" sz="1200" kern="100">
                          <a:effectLst/>
                          <a:latin typeface="Times New Roman" panose="02020603050405020304" pitchFamily="18" charset="0"/>
                          <a:ea typeface="等线" panose="02010600030101010101" pitchFamily="2" charset="-122"/>
                        </a:rPr>
                        <a:t>SawX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767550"/>
                  </a:ext>
                </a:extLst>
              </a:tr>
              <a:tr h="182880">
                <a:tc>
                  <a:txBody>
                    <a:bodyPr/>
                    <a:lstStyle/>
                    <a:p>
                      <a:r>
                        <a:rPr lang="zh-CN" sz="1200" kern="100">
                          <a:effectLst/>
                          <a:latin typeface="Times New Roman" panose="02020603050405020304" pitchFamily="18" charset="0"/>
                          <a:ea typeface="等线" panose="02010600030101010101" pitchFamily="2" charset="-122"/>
                        </a:rPr>
                        <a:t>TheBurial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993027"/>
                  </a:ext>
                </a:extLst>
              </a:tr>
              <a:tr h="182880">
                <a:tc>
                  <a:txBody>
                    <a:bodyPr/>
                    <a:lstStyle/>
                    <a:p>
                      <a:r>
                        <a:rPr lang="zh-CN" sz="1200" kern="100">
                          <a:effectLst/>
                          <a:latin typeface="Times New Roman" panose="02020603050405020304" pitchFamily="18" charset="0"/>
                          <a:ea typeface="等线" panose="02010600030101010101" pitchFamily="2" charset="-122"/>
                        </a:rPr>
                        <a:t>MilliVanilli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691786"/>
                  </a:ext>
                </a:extLst>
              </a:tr>
              <a:tr h="182880">
                <a:tc>
                  <a:txBody>
                    <a:bodyPr/>
                    <a:lstStyle/>
                    <a:p>
                      <a:r>
                        <a:rPr lang="zh-CN" sz="1200" kern="100">
                          <a:effectLst/>
                          <a:latin typeface="Times New Roman" panose="02020603050405020304" pitchFamily="18" charset="0"/>
                          <a:ea typeface="等线" panose="02010600030101010101" pitchFamily="2" charset="-122"/>
                        </a:rPr>
                        <a:t>ThePigeonTunnel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2110891"/>
                  </a:ext>
                </a:extLst>
              </a:tr>
              <a:tr h="182880">
                <a:tc>
                  <a:txBody>
                    <a:bodyPr/>
                    <a:lstStyle/>
                    <a:p>
                      <a:r>
                        <a:rPr lang="zh-CN" sz="1200" kern="100">
                          <a:effectLst/>
                          <a:latin typeface="Times New Roman" panose="02020603050405020304" pitchFamily="18" charset="0"/>
                          <a:ea typeface="等线" panose="02010600030101010101" pitchFamily="2" charset="-122"/>
                        </a:rPr>
                        <a:t>WhenEvilLurks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29248"/>
                  </a:ext>
                </a:extLst>
              </a:tr>
              <a:tr h="182880">
                <a:tc>
                  <a:txBody>
                    <a:bodyPr/>
                    <a:lstStyle/>
                    <a:p>
                      <a:r>
                        <a:rPr lang="zh-CN" sz="1200" kern="100">
                          <a:effectLst/>
                          <a:latin typeface="Times New Roman" panose="02020603050405020304" pitchFamily="18" charset="0"/>
                          <a:ea typeface="等线" panose="02010600030101010101" pitchFamily="2" charset="-122"/>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dirty="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921897"/>
                  </a:ext>
                </a:extLst>
              </a:tr>
            </a:tbl>
          </a:graphicData>
        </a:graphic>
      </p:graphicFrame>
      <p:sp>
        <p:nvSpPr>
          <p:cNvPr id="5" name="文本框 4">
            <a:extLst>
              <a:ext uri="{FF2B5EF4-FFF2-40B4-BE49-F238E27FC236}">
                <a16:creationId xmlns:a16="http://schemas.microsoft.com/office/drawing/2014/main" id="{25F9FFE8-0AC4-AEBF-85C3-68C4AF9B574B}"/>
              </a:ext>
            </a:extLst>
          </p:cNvPr>
          <p:cNvSpPr txBox="1"/>
          <p:nvPr/>
        </p:nvSpPr>
        <p:spPr>
          <a:xfrm>
            <a:off x="5815711" y="402336"/>
            <a:ext cx="2167773" cy="369332"/>
          </a:xfrm>
          <a:prstGeom prst="rect">
            <a:avLst/>
          </a:prstGeom>
          <a:noFill/>
        </p:spPr>
        <p:txBody>
          <a:bodyPr wrap="none" rtlCol="0">
            <a:spAutoFit/>
          </a:bodyPr>
          <a:lstStyle/>
          <a:p>
            <a:r>
              <a:rPr kumimoji="1" lang="en-US" altLang="zh-CN"/>
              <a:t>First</a:t>
            </a:r>
            <a:r>
              <a:rPr kumimoji="1" lang="zh-CN" altLang="en-US"/>
              <a:t> </a:t>
            </a:r>
            <a:r>
              <a:rPr kumimoji="1" lang="en-US" altLang="zh-CN"/>
              <a:t>10</a:t>
            </a:r>
            <a:r>
              <a:rPr kumimoji="1" lang="zh-CN" altLang="en-US"/>
              <a:t> </a:t>
            </a:r>
            <a:r>
              <a:rPr kumimoji="1" lang="en-US" altLang="zh-CN"/>
              <a:t>rows</a:t>
            </a:r>
            <a:r>
              <a:rPr kumimoji="1" lang="zh-CN" altLang="en-US"/>
              <a:t> </a:t>
            </a:r>
            <a:r>
              <a:rPr kumimoji="1" lang="en-US" altLang="zh-CN"/>
              <a:t>of</a:t>
            </a:r>
            <a:r>
              <a:rPr kumimoji="1" lang="zh-CN" altLang="en-US"/>
              <a:t> </a:t>
            </a:r>
            <a:r>
              <a:rPr kumimoji="1" lang="en-US" altLang="zh-CN"/>
              <a:t>data:</a:t>
            </a:r>
            <a:endParaRPr kumimoji="1" lang="zh-CN" altLang="en-US"/>
          </a:p>
        </p:txBody>
      </p:sp>
    </p:spTree>
    <p:extLst>
      <p:ext uri="{BB962C8B-B14F-4D97-AF65-F5344CB8AC3E}">
        <p14:creationId xmlns:p14="http://schemas.microsoft.com/office/powerpoint/2010/main" val="19092747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E1A27-DB50-14DF-0585-FCAC060970B3}"/>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A2D0D140-A685-2458-F655-833C669D7BB4}"/>
              </a:ext>
            </a:extLst>
          </p:cNvPr>
          <p:cNvSpPr>
            <a:spLocks noGrp="1"/>
          </p:cNvSpPr>
          <p:nvPr>
            <p:ph idx="1"/>
          </p:nvPr>
        </p:nvSpPr>
        <p:spPr/>
        <p:txBody>
          <a:bodyPr/>
          <a:lstStyle/>
          <a:p>
            <a:r>
              <a:rPr kumimoji="1" lang="en-US" altLang="zh-CN"/>
              <a:t>3.1.1</a:t>
            </a:r>
            <a:r>
              <a:rPr kumimoji="1" lang="zh-CN" altLang="en-US"/>
              <a:t> </a:t>
            </a:r>
            <a:r>
              <a:rPr kumimoji="1" lang="en-US" altLang="zh-CN" b="1" i="1"/>
              <a:t>count_within_condition()</a:t>
            </a:r>
          </a:p>
          <a:p>
            <a:pPr lvl="1"/>
            <a:r>
              <a:rPr kumimoji="1" lang="en-US" altLang="zh-CN"/>
              <a:t>Input:</a:t>
            </a:r>
            <a:r>
              <a:rPr kumimoji="1" lang="zh-CN" altLang="en-US"/>
              <a:t> </a:t>
            </a:r>
            <a:r>
              <a:rPr kumimoji="1" lang="en-US" altLang="zh-CN"/>
              <a:t>rows</a:t>
            </a:r>
            <a:r>
              <a:rPr kumimoji="1" lang="zh-CN" altLang="en-US"/>
              <a:t> </a:t>
            </a:r>
            <a:r>
              <a:rPr kumimoji="1" lang="en-US" altLang="zh-CN"/>
              <a:t>with</a:t>
            </a:r>
            <a:r>
              <a:rPr kumimoji="1" lang="zh-CN" altLang="en-US"/>
              <a:t> </a:t>
            </a:r>
            <a:r>
              <a:rPr kumimoji="1" lang="en-US" altLang="zh-CN"/>
              <a:t>same</a:t>
            </a:r>
            <a:r>
              <a:rPr kumimoji="1" lang="zh-CN" altLang="en-US"/>
              <a:t> </a:t>
            </a:r>
            <a:r>
              <a:rPr kumimoji="1" lang="en-US" altLang="zh-CN"/>
              <a:t>condition</a:t>
            </a:r>
            <a:r>
              <a:rPr kumimoji="1" lang="zh-CN" altLang="en-US"/>
              <a:t> </a:t>
            </a:r>
            <a:r>
              <a:rPr kumimoji="1" lang="en-US" altLang="zh-CN"/>
              <a:t>node</a:t>
            </a:r>
          </a:p>
          <a:p>
            <a:pPr lvl="1"/>
            <a:r>
              <a:rPr kumimoji="1" lang="en-US" altLang="zh-CN"/>
              <a:t>Count:</a:t>
            </a:r>
            <a:r>
              <a:rPr kumimoji="1" lang="zh-CN" altLang="en-US"/>
              <a:t> </a:t>
            </a:r>
            <a:r>
              <a:rPr kumimoji="1" lang="en-US" altLang="zh-CN"/>
              <a:t>numnber</a:t>
            </a:r>
            <a:r>
              <a:rPr kumimoji="1" lang="zh-CN" altLang="en-US"/>
              <a:t> </a:t>
            </a:r>
            <a:r>
              <a:rPr kumimoji="1" lang="en-US" altLang="zh-CN"/>
              <a:t>of</a:t>
            </a:r>
            <a:r>
              <a:rPr kumimoji="1" lang="zh-CN" altLang="en-US"/>
              <a:t> </a:t>
            </a:r>
            <a:r>
              <a:rPr kumimoji="1" lang="en-US" altLang="zh-CN"/>
              <a:t>rows</a:t>
            </a:r>
            <a:r>
              <a:rPr kumimoji="1" lang="zh-CN" altLang="en-US"/>
              <a:t> </a:t>
            </a:r>
            <a:r>
              <a:rPr kumimoji="1" lang="en-US" altLang="zh-CN"/>
              <a:t>where</a:t>
            </a:r>
          </a:p>
          <a:p>
            <a:pPr lvl="2"/>
            <a:r>
              <a:rPr kumimoji="1" lang="en-US" altLang="zh-CN"/>
              <a:t>critics_sentiment</a:t>
            </a:r>
            <a:r>
              <a:rPr kumimoji="1" lang="zh-CN" altLang="en-US"/>
              <a:t> </a:t>
            </a:r>
            <a:r>
              <a:rPr kumimoji="1" lang="en-US" altLang="zh-CN"/>
              <a:t>=</a:t>
            </a:r>
            <a:r>
              <a:rPr kumimoji="1" lang="zh-CN" altLang="en-US"/>
              <a:t> </a:t>
            </a:r>
            <a:r>
              <a:rPr kumimoji="1" lang="en-US" altLang="zh-CN"/>
              <a:t>negative</a:t>
            </a:r>
          </a:p>
          <a:p>
            <a:pPr lvl="2"/>
            <a:r>
              <a:rPr kumimoji="1" lang="en-US" altLang="zh-CN"/>
              <a:t>critics_sentiment</a:t>
            </a:r>
            <a:r>
              <a:rPr kumimoji="1" lang="zh-CN" altLang="en-US"/>
              <a:t> </a:t>
            </a:r>
            <a:r>
              <a:rPr kumimoji="1" lang="en-US" altLang="zh-CN"/>
              <a:t>=</a:t>
            </a:r>
            <a:r>
              <a:rPr kumimoji="1" lang="zh-CN" altLang="en-US"/>
              <a:t> </a:t>
            </a:r>
            <a:r>
              <a:rPr kumimoji="1" lang="en-US" altLang="zh-CN"/>
              <a:t>positive</a:t>
            </a:r>
          </a:p>
          <a:p>
            <a:pPr lvl="2"/>
            <a:endParaRPr kumimoji="1" lang="en-US" altLang="zh-CN"/>
          </a:p>
          <a:p>
            <a:pPr lvl="1"/>
            <a:r>
              <a:rPr kumimoji="1" lang="en-US" altLang="zh-CN"/>
              <a:t>Often</a:t>
            </a:r>
            <a:r>
              <a:rPr kumimoji="1" lang="zh-CN" altLang="en-US"/>
              <a:t> </a:t>
            </a:r>
            <a:r>
              <a:rPr kumimoji="1" lang="en-US" altLang="zh-CN"/>
              <a:t>used,</a:t>
            </a:r>
            <a:r>
              <a:rPr kumimoji="1" lang="zh-CN" altLang="en-US"/>
              <a:t> </a:t>
            </a:r>
            <a:r>
              <a:rPr kumimoji="1" lang="en-US" altLang="zh-CN"/>
              <a:t>therefore</a:t>
            </a:r>
            <a:r>
              <a:rPr kumimoji="1" lang="zh-CN" altLang="en-US"/>
              <a:t> </a:t>
            </a:r>
            <a:r>
              <a:rPr kumimoji="1" lang="en-US" altLang="zh-CN"/>
              <a:t>encapsulate</a:t>
            </a:r>
            <a:r>
              <a:rPr kumimoji="1" lang="zh-CN" altLang="en-US"/>
              <a:t> </a:t>
            </a:r>
            <a:r>
              <a:rPr kumimoji="1" lang="en-US" altLang="zh-CN"/>
              <a:t>it.</a:t>
            </a:r>
            <a:endParaRPr kumimoji="1" lang="zh-CN" altLang="en-US"/>
          </a:p>
        </p:txBody>
      </p:sp>
      <p:graphicFrame>
        <p:nvGraphicFramePr>
          <p:cNvPr id="4" name="表格 3">
            <a:extLst>
              <a:ext uri="{FF2B5EF4-FFF2-40B4-BE49-F238E27FC236}">
                <a16:creationId xmlns:a16="http://schemas.microsoft.com/office/drawing/2014/main" id="{D2414F0C-64A2-516A-50EA-CF8BC904A6AD}"/>
              </a:ext>
            </a:extLst>
          </p:cNvPr>
          <p:cNvGraphicFramePr>
            <a:graphicFrameLocks noGrp="1"/>
          </p:cNvGraphicFramePr>
          <p:nvPr>
            <p:extLst>
              <p:ext uri="{D42A27DB-BD31-4B8C-83A1-F6EECF244321}">
                <p14:modId xmlns:p14="http://schemas.microsoft.com/office/powerpoint/2010/main" val="2517469997"/>
              </p:ext>
            </p:extLst>
          </p:nvPr>
        </p:nvGraphicFramePr>
        <p:xfrm>
          <a:off x="5247944" y="4685678"/>
          <a:ext cx="6880378" cy="191724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sz="1050" kern="100">
                          <a:solidFill>
                            <a:srgbClr val="7A7E85"/>
                          </a:solidFill>
                          <a:effectLst/>
                          <a:latin typeface="Courier New" panose="02070309020205020404" pitchFamily="49" charset="0"/>
                          <a:cs typeface="Courier New" panose="02070309020205020404" pitchFamily="49" charset="0"/>
                        </a:rPr>
                        <a:t># Count positive and negative samples within a conditional class</a:t>
                      </a:r>
                      <a:br>
                        <a:rPr lang="en-CN" sz="1050" kern="100">
                          <a:solidFill>
                            <a:srgbClr val="7A7E85"/>
                          </a:solidFill>
                          <a:effectLst/>
                          <a:latin typeface="Courier New" panose="02070309020205020404" pitchFamily="49" charset="0"/>
                          <a:cs typeface="Courier New" panose="02070309020205020404" pitchFamily="49" charset="0"/>
                        </a:rPr>
                      </a:br>
                      <a:r>
                        <a:rPr lang="en-CN" sz="1050" kern="100">
                          <a:solidFill>
                            <a:srgbClr val="CF8E6D"/>
                          </a:solidFill>
                          <a:effectLst/>
                          <a:latin typeface="Courier New" panose="02070309020205020404" pitchFamily="49" charset="0"/>
                          <a:cs typeface="Courier New" panose="02070309020205020404" pitchFamily="49" charset="0"/>
                        </a:rPr>
                        <a:t>def </a:t>
                      </a:r>
                      <a:r>
                        <a:rPr lang="en-CN" sz="1050" kern="100">
                          <a:solidFill>
                            <a:srgbClr val="56A8F5"/>
                          </a:solidFill>
                          <a:effectLst/>
                          <a:latin typeface="Courier New" panose="02070309020205020404" pitchFamily="49" charset="0"/>
                          <a:cs typeface="Courier New" panose="02070309020205020404" pitchFamily="49" charset="0"/>
                        </a:rPr>
                        <a:t>count_within_condition</a:t>
                      </a:r>
                      <a:r>
                        <a:rPr lang="en-CN" sz="1050" kern="100">
                          <a:solidFill>
                            <a:srgbClr val="BCBEC4"/>
                          </a:solidFill>
                          <a:effectLst/>
                          <a:latin typeface="Courier New" panose="02070309020205020404" pitchFamily="49" charset="0"/>
                          <a:cs typeface="Courier New" panose="02070309020205020404" pitchFamily="49" charset="0"/>
                        </a:rPr>
                        <a:t>(cond_class, target):</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sample_neg = </a:t>
                      </a:r>
                      <a:r>
                        <a:rPr lang="en-CN" sz="1050" kern="100">
                          <a:solidFill>
                            <a:srgbClr val="2AACB8"/>
                          </a:solidFill>
                          <a:effectLst/>
                          <a:latin typeface="Courier New" panose="02070309020205020404" pitchFamily="49" charset="0"/>
                          <a:cs typeface="Courier New" panose="02070309020205020404" pitchFamily="49" charset="0"/>
                        </a:rPr>
                        <a:t>0</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BCBEC4"/>
                          </a:solidFill>
                          <a:effectLst/>
                          <a:latin typeface="Courier New" panose="02070309020205020404" pitchFamily="49" charset="0"/>
                          <a:cs typeface="Courier New" panose="02070309020205020404" pitchFamily="49" charset="0"/>
                        </a:rPr>
                        <a:t>sample_pos = </a:t>
                      </a:r>
                      <a:r>
                        <a:rPr lang="en-CN" sz="1050" kern="100">
                          <a:solidFill>
                            <a:srgbClr val="2AACB8"/>
                          </a:solidFill>
                          <a:effectLst/>
                          <a:latin typeface="Courier New" panose="02070309020205020404" pitchFamily="49" charset="0"/>
                          <a:cs typeface="Courier New" panose="02070309020205020404" pitchFamily="49" charset="0"/>
                        </a:rPr>
                        <a:t>0</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for </a:t>
                      </a:r>
                      <a:r>
                        <a:rPr lang="en-CN" sz="1050" kern="100">
                          <a:solidFill>
                            <a:srgbClr val="BCBEC4"/>
                          </a:solidFill>
                          <a:effectLst/>
                          <a:latin typeface="Courier New" panose="02070309020205020404" pitchFamily="49" charset="0"/>
                          <a:cs typeface="Courier New" panose="02070309020205020404" pitchFamily="49" charset="0"/>
                        </a:rPr>
                        <a:t>target_index </a:t>
                      </a:r>
                      <a:r>
                        <a:rPr lang="en-CN" sz="1050" kern="100">
                          <a:solidFill>
                            <a:srgbClr val="CF8E6D"/>
                          </a:solidFill>
                          <a:effectLst/>
                          <a:latin typeface="Courier New" panose="02070309020205020404" pitchFamily="49" charset="0"/>
                          <a:cs typeface="Courier New" panose="02070309020205020404" pitchFamily="49" charset="0"/>
                        </a:rPr>
                        <a:t>in </a:t>
                      </a:r>
                      <a:r>
                        <a:rPr lang="en-CN" sz="1050" kern="100">
                          <a:solidFill>
                            <a:srgbClr val="BCBEC4"/>
                          </a:solidFill>
                          <a:effectLst/>
                          <a:latin typeface="Courier New" panose="02070309020205020404" pitchFamily="49" charset="0"/>
                          <a:cs typeface="Courier New" panose="02070309020205020404" pitchFamily="49" charset="0"/>
                        </a:rPr>
                        <a:t>cond_class:</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if </a:t>
                      </a:r>
                      <a:r>
                        <a:rPr lang="en-CN" sz="1050" kern="100">
                          <a:solidFill>
                            <a:srgbClr val="BCBEC4"/>
                          </a:solidFill>
                          <a:effectLst/>
                          <a:latin typeface="Courier New" panose="02070309020205020404" pitchFamily="49" charset="0"/>
                          <a:cs typeface="Courier New" panose="02070309020205020404" pitchFamily="49" charset="0"/>
                        </a:rPr>
                        <a:t>target[target_index] == </a:t>
                      </a:r>
                      <a:r>
                        <a:rPr lang="en-CN" sz="1050" kern="100">
                          <a:solidFill>
                            <a:srgbClr val="2AACB8"/>
                          </a:solidFill>
                          <a:effectLst/>
                          <a:latin typeface="Courier New" panose="02070309020205020404" pitchFamily="49" charset="0"/>
                          <a:cs typeface="Courier New" panose="02070309020205020404" pitchFamily="49" charset="0"/>
                        </a:rPr>
                        <a:t>0</a:t>
                      </a:r>
                      <a:r>
                        <a:rPr lang="en-CN" sz="1050" kern="100">
                          <a:solidFill>
                            <a:srgbClr val="BCBEC4"/>
                          </a:solidFill>
                          <a:effectLst/>
                          <a:latin typeface="Courier New" panose="02070309020205020404" pitchFamily="49" charset="0"/>
                          <a:cs typeface="Courier New" panose="02070309020205020404" pitchFamily="49" charset="0"/>
                        </a:rPr>
                        <a:t>:</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sample_neg += </a:t>
                      </a:r>
                      <a:r>
                        <a:rPr lang="en-CN" sz="1050" kern="100">
                          <a:solidFill>
                            <a:srgbClr val="2AACB8"/>
                          </a:solidFill>
                          <a:effectLst/>
                          <a:latin typeface="Courier New" panose="02070309020205020404" pitchFamily="49" charset="0"/>
                          <a:cs typeface="Courier New" panose="02070309020205020404" pitchFamily="49" charset="0"/>
                        </a:rPr>
                        <a:t>1</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elif </a:t>
                      </a:r>
                      <a:r>
                        <a:rPr lang="en-CN" sz="1050" kern="100">
                          <a:solidFill>
                            <a:srgbClr val="BCBEC4"/>
                          </a:solidFill>
                          <a:effectLst/>
                          <a:latin typeface="Courier New" panose="02070309020205020404" pitchFamily="49" charset="0"/>
                          <a:cs typeface="Courier New" panose="02070309020205020404" pitchFamily="49" charset="0"/>
                        </a:rPr>
                        <a:t>target[target_index] == </a:t>
                      </a:r>
                      <a:r>
                        <a:rPr lang="en-CN" sz="1050" kern="100">
                          <a:solidFill>
                            <a:srgbClr val="2AACB8"/>
                          </a:solidFill>
                          <a:effectLst/>
                          <a:latin typeface="Courier New" panose="02070309020205020404" pitchFamily="49" charset="0"/>
                          <a:cs typeface="Courier New" panose="02070309020205020404" pitchFamily="49" charset="0"/>
                        </a:rPr>
                        <a:t>1</a:t>
                      </a:r>
                      <a:r>
                        <a:rPr lang="en-CN" sz="1050" kern="100">
                          <a:solidFill>
                            <a:srgbClr val="BCBEC4"/>
                          </a:solidFill>
                          <a:effectLst/>
                          <a:latin typeface="Courier New" panose="02070309020205020404" pitchFamily="49" charset="0"/>
                          <a:cs typeface="Courier New" panose="02070309020205020404" pitchFamily="49" charset="0"/>
                        </a:rPr>
                        <a:t>:</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sample_pos += </a:t>
                      </a:r>
                      <a:r>
                        <a:rPr lang="en-CN" sz="1050" kern="100">
                          <a:solidFill>
                            <a:srgbClr val="2AACB8"/>
                          </a:solidFill>
                          <a:effectLst/>
                          <a:latin typeface="Courier New" panose="02070309020205020404" pitchFamily="49" charset="0"/>
                          <a:cs typeface="Courier New" panose="02070309020205020404" pitchFamily="49" charset="0"/>
                        </a:rPr>
                        <a:t>1</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return </a:t>
                      </a:r>
                      <a:r>
                        <a:rPr lang="en-CN" sz="1050" kern="100">
                          <a:solidFill>
                            <a:srgbClr val="BCBEC4"/>
                          </a:solidFill>
                          <a:effectLst/>
                          <a:latin typeface="Courier New" panose="02070309020205020404" pitchFamily="49" charset="0"/>
                          <a:cs typeface="Courier New" panose="02070309020205020404" pitchFamily="49" charset="0"/>
                        </a:rPr>
                        <a:t>sample_neg, sample_pos</a:t>
                      </a:r>
                      <a:endParaRPr lang="en-CN" sz="16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0" name="文本框 39">
            <a:extLst>
              <a:ext uri="{FF2B5EF4-FFF2-40B4-BE49-F238E27FC236}">
                <a16:creationId xmlns:a16="http://schemas.microsoft.com/office/drawing/2014/main" id="{9162FAB0-6255-7E3F-18E9-0B53D82CC5E8}"/>
              </a:ext>
            </a:extLst>
          </p:cNvPr>
          <p:cNvSpPr txBox="1"/>
          <p:nvPr/>
        </p:nvSpPr>
        <p:spPr>
          <a:xfrm>
            <a:off x="5815711" y="3359188"/>
            <a:ext cx="5861177" cy="1240244"/>
          </a:xfrm>
          <a:prstGeom prst="rect">
            <a:avLst/>
          </a:prstGeom>
          <a:noFill/>
        </p:spPr>
        <p:txBody>
          <a:bodyPr wrap="square" rtlCol="0">
            <a:spAutoFit/>
          </a:bodyPr>
          <a:lstStyle/>
          <a:p>
            <a:r>
              <a:rPr kumimoji="1" lang="en-US" altLang="zh-CN"/>
              <a:t>input:</a:t>
            </a:r>
            <a:r>
              <a:rPr kumimoji="1" lang="zh-CN" altLang="en-US"/>
              <a:t> </a:t>
            </a:r>
            <a:r>
              <a:rPr kumimoji="1" lang="en-US" altLang="zh-CN"/>
              <a:t>index</a:t>
            </a:r>
            <a:r>
              <a:rPr kumimoji="1" lang="zh-CN" altLang="en-US"/>
              <a:t> </a:t>
            </a:r>
            <a:r>
              <a:rPr kumimoji="1" lang="en-US" altLang="zh-CN"/>
              <a:t>of</a:t>
            </a:r>
            <a:r>
              <a:rPr kumimoji="1" lang="zh-CN" altLang="en-US"/>
              <a:t> </a:t>
            </a:r>
            <a:r>
              <a:rPr kumimoji="1" lang="en-US" altLang="zh-CN"/>
              <a:t>rows</a:t>
            </a:r>
            <a:r>
              <a:rPr kumimoji="1" lang="zh-CN" altLang="en-US"/>
              <a:t> </a:t>
            </a:r>
            <a:r>
              <a:rPr kumimoji="1" lang="en-US" altLang="zh-CN"/>
              <a:t>where</a:t>
            </a:r>
            <a:r>
              <a:rPr kumimoji="1" lang="zh-CN" altLang="en-US"/>
              <a:t> </a:t>
            </a:r>
            <a:r>
              <a:rPr kumimoji="1" lang="en-US" altLang="zh-CN" i="1"/>
              <a:t>audience_sentiment</a:t>
            </a:r>
            <a:r>
              <a:rPr kumimoji="1" lang="zh-CN" altLang="en-US" i="1"/>
              <a:t> </a:t>
            </a:r>
            <a:r>
              <a:rPr kumimoji="1" lang="en-US" altLang="zh-CN" i="1"/>
              <a:t>=</a:t>
            </a:r>
            <a:r>
              <a:rPr kumimoji="1" lang="zh-CN" altLang="en-US" i="1"/>
              <a:t> </a:t>
            </a:r>
            <a:r>
              <a:rPr kumimoji="1" lang="en-US" altLang="zh-CN" i="1"/>
              <a:t>1</a:t>
            </a:r>
          </a:p>
          <a:p>
            <a:r>
              <a:rPr kumimoji="1" lang="en-US" altLang="zh-CN"/>
              <a:t>output:</a:t>
            </a:r>
            <a:r>
              <a:rPr kumimoji="1" lang="zh-CN" altLang="en-US"/>
              <a:t> </a:t>
            </a:r>
            <a:endParaRPr kumimoji="1" lang="en-US" altLang="zh-CN"/>
          </a:p>
          <a:p>
            <a:r>
              <a:rPr kumimoji="1" lang="en-US" altLang="zh-CN"/>
              <a:t>	number</a:t>
            </a:r>
            <a:r>
              <a:rPr kumimoji="1" lang="zh-CN" altLang="en-US"/>
              <a:t> </a:t>
            </a:r>
            <a:r>
              <a:rPr kumimoji="1" lang="en-US" altLang="zh-CN"/>
              <a:t>of</a:t>
            </a:r>
            <a:r>
              <a:rPr kumimoji="1" lang="zh-CN" altLang="en-US"/>
              <a:t> </a:t>
            </a:r>
            <a:r>
              <a:rPr kumimoji="1" lang="en-US" altLang="zh-CN"/>
              <a:t>target</a:t>
            </a:r>
            <a:r>
              <a:rPr kumimoji="1" lang="zh-CN" altLang="en-US"/>
              <a:t> </a:t>
            </a:r>
            <a:r>
              <a:rPr kumimoji="1" lang="en-US" altLang="zh-CN"/>
              <a:t>negative</a:t>
            </a:r>
            <a:r>
              <a:rPr kumimoji="1" lang="zh-CN" altLang="en-US"/>
              <a:t> </a:t>
            </a:r>
            <a:r>
              <a:rPr kumimoji="1" lang="en-US" altLang="zh-CN"/>
              <a:t>=</a:t>
            </a:r>
            <a:r>
              <a:rPr kumimoji="1" lang="zh-CN" altLang="en-US"/>
              <a:t>  </a:t>
            </a:r>
            <a:r>
              <a:rPr kumimoji="1" lang="en-US" altLang="zh-CN"/>
              <a:t>2</a:t>
            </a:r>
          </a:p>
          <a:p>
            <a:r>
              <a:rPr kumimoji="1" lang="en-US" altLang="zh-CN"/>
              <a:t>	number</a:t>
            </a:r>
            <a:r>
              <a:rPr kumimoji="1" lang="zh-CN" altLang="en-US"/>
              <a:t> </a:t>
            </a:r>
            <a:r>
              <a:rPr kumimoji="1" lang="en-US" altLang="zh-CN"/>
              <a:t>of</a:t>
            </a:r>
            <a:r>
              <a:rPr kumimoji="1" lang="zh-CN" altLang="en-US"/>
              <a:t> </a:t>
            </a:r>
            <a:r>
              <a:rPr kumimoji="1" lang="en-US" altLang="zh-CN"/>
              <a:t>target</a:t>
            </a:r>
            <a:r>
              <a:rPr kumimoji="1" lang="zh-CN" altLang="en-US"/>
              <a:t> </a:t>
            </a:r>
            <a:r>
              <a:rPr kumimoji="1" lang="en-US" altLang="zh-CN"/>
              <a:t>positive</a:t>
            </a:r>
            <a:r>
              <a:rPr kumimoji="1" lang="zh-CN" altLang="en-US"/>
              <a:t> </a:t>
            </a:r>
            <a:r>
              <a:rPr kumimoji="1" lang="en-US" altLang="zh-CN"/>
              <a:t>=</a:t>
            </a:r>
            <a:r>
              <a:rPr kumimoji="1" lang="zh-CN" altLang="en-US"/>
              <a:t> </a:t>
            </a:r>
            <a:r>
              <a:rPr kumimoji="1" lang="en-US" altLang="zh-CN"/>
              <a:t>6</a:t>
            </a:r>
            <a:endParaRPr kumimoji="1" lang="zh-CN" altLang="en-US"/>
          </a:p>
        </p:txBody>
      </p:sp>
      <p:graphicFrame>
        <p:nvGraphicFramePr>
          <p:cNvPr id="43" name="表格 42">
            <a:extLst>
              <a:ext uri="{FF2B5EF4-FFF2-40B4-BE49-F238E27FC236}">
                <a16:creationId xmlns:a16="http://schemas.microsoft.com/office/drawing/2014/main" id="{8999CDDC-9A4F-0F8E-4CAF-6F36B2883182}"/>
              </a:ext>
            </a:extLst>
          </p:cNvPr>
          <p:cNvGraphicFramePr>
            <a:graphicFrameLocks noGrp="1"/>
          </p:cNvGraphicFramePr>
          <p:nvPr>
            <p:extLst>
              <p:ext uri="{D42A27DB-BD31-4B8C-83A1-F6EECF244321}">
                <p14:modId xmlns:p14="http://schemas.microsoft.com/office/powerpoint/2010/main" val="442684782"/>
              </p:ext>
            </p:extLst>
          </p:nvPr>
        </p:nvGraphicFramePr>
        <p:xfrm>
          <a:off x="5815711" y="896112"/>
          <a:ext cx="5937253" cy="2377440"/>
        </p:xfrm>
        <a:graphic>
          <a:graphicData uri="http://schemas.openxmlformats.org/drawingml/2006/table">
            <a:tbl>
              <a:tblPr firstRow="1" firstCol="1" bandRow="1"/>
              <a:tblGrid>
                <a:gridCol w="1461135">
                  <a:extLst>
                    <a:ext uri="{9D8B030D-6E8A-4147-A177-3AD203B41FA5}">
                      <a16:colId xmlns:a16="http://schemas.microsoft.com/office/drawing/2014/main" val="308056802"/>
                    </a:ext>
                  </a:extLst>
                </a:gridCol>
                <a:gridCol w="966471">
                  <a:extLst>
                    <a:ext uri="{9D8B030D-6E8A-4147-A177-3AD203B41FA5}">
                      <a16:colId xmlns:a16="http://schemas.microsoft.com/office/drawing/2014/main" val="2982565068"/>
                    </a:ext>
                  </a:extLst>
                </a:gridCol>
                <a:gridCol w="1169671">
                  <a:extLst>
                    <a:ext uri="{9D8B030D-6E8A-4147-A177-3AD203B41FA5}">
                      <a16:colId xmlns:a16="http://schemas.microsoft.com/office/drawing/2014/main" val="4146108618"/>
                    </a:ext>
                  </a:extLst>
                </a:gridCol>
                <a:gridCol w="1170305">
                  <a:extLst>
                    <a:ext uri="{9D8B030D-6E8A-4147-A177-3AD203B41FA5}">
                      <a16:colId xmlns:a16="http://schemas.microsoft.com/office/drawing/2014/main" val="93192093"/>
                    </a:ext>
                  </a:extLst>
                </a:gridCol>
                <a:gridCol w="1169671">
                  <a:extLst>
                    <a:ext uri="{9D8B030D-6E8A-4147-A177-3AD203B41FA5}">
                      <a16:colId xmlns:a16="http://schemas.microsoft.com/office/drawing/2014/main" val="2641639276"/>
                    </a:ext>
                  </a:extLst>
                </a:gridCol>
              </a:tblGrid>
              <a:tr h="365760">
                <a:tc>
                  <a:txBody>
                    <a:bodyPr/>
                    <a:lstStyle/>
                    <a:p>
                      <a:pPr algn="ctr"/>
                      <a:r>
                        <a:rPr lang="zh-CN" sz="1200" b="1" kern="100">
                          <a:effectLst/>
                          <a:latin typeface="Times New Roman" panose="02020603050405020304" pitchFamily="18" charset="0"/>
                          <a:ea typeface="等线" panose="02010600030101010101" pitchFamily="2" charset="-122"/>
                        </a:rPr>
                        <a:t>title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dirty="0">
                          <a:effectLst/>
                          <a:latin typeface="Times New Roman" panose="02020603050405020304" pitchFamily="18" charset="0"/>
                          <a:ea typeface="等线" panose="02010600030101010101" pitchFamily="2" charset="-122"/>
                        </a:rPr>
                        <a:t>audience score</a:t>
                      </a:r>
                      <a:endParaRPr lang="zh-CN" sz="1200" kern="100" dirty="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score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audience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51251"/>
                  </a:ext>
                </a:extLst>
              </a:tr>
              <a:tr h="182880">
                <a:tc>
                  <a:txBody>
                    <a:bodyPr/>
                    <a:lstStyle/>
                    <a:p>
                      <a:r>
                        <a:rPr lang="zh-CN" sz="1200" kern="100">
                          <a:effectLst/>
                          <a:latin typeface="Times New Roman" panose="02020603050405020304" pitchFamily="18" charset="0"/>
                          <a:ea typeface="等线" panose="02010600030101010101" pitchFamily="2" charset="-122"/>
                        </a:rPr>
                        <a:t>FiveNightsatFreddy's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348777"/>
                  </a:ext>
                </a:extLst>
              </a:tr>
              <a:tr h="182880">
                <a:tc>
                  <a:txBody>
                    <a:bodyPr/>
                    <a:lstStyle/>
                    <a:p>
                      <a:r>
                        <a:rPr lang="zh-CN" sz="1200" kern="100">
                          <a:effectLst/>
                          <a:latin typeface="Times New Roman" panose="02020603050405020304" pitchFamily="18" charset="0"/>
                          <a:ea typeface="等线" panose="02010600030101010101" pitchFamily="2" charset="-122"/>
                        </a:rPr>
                        <a:t>PainHustlers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974804"/>
                  </a:ext>
                </a:extLst>
              </a:tr>
              <a:tr h="182880">
                <a:tc>
                  <a:txBody>
                    <a:bodyPr/>
                    <a:lstStyle/>
                    <a:p>
                      <a:r>
                        <a:rPr lang="zh-CN" sz="1200" kern="100">
                          <a:effectLst/>
                          <a:latin typeface="Times New Roman" panose="02020603050405020304" pitchFamily="18" charset="0"/>
                          <a:ea typeface="等线" panose="02010600030101010101" pitchFamily="2" charset="-122"/>
                        </a:rPr>
                        <a:t>NoHardFeelings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84672"/>
                  </a:ext>
                </a:extLst>
              </a:tr>
              <a:tr h="182880">
                <a:tc>
                  <a:txBody>
                    <a:bodyPr/>
                    <a:lstStyle/>
                    <a:p>
                      <a:r>
                        <a:rPr lang="zh-CN" sz="1200" kern="100">
                          <a:effectLst/>
                          <a:latin typeface="Times New Roman" panose="02020603050405020304" pitchFamily="18" charset="0"/>
                          <a:ea typeface="等线" panose="02010600030101010101" pitchFamily="2" charset="-122"/>
                        </a:rPr>
                        <a:t>TheExorcist:Believer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535954"/>
                  </a:ext>
                </a:extLst>
              </a:tr>
              <a:tr h="182880">
                <a:tc>
                  <a:txBody>
                    <a:bodyPr/>
                    <a:lstStyle/>
                    <a:p>
                      <a:r>
                        <a:rPr lang="zh-CN" sz="1200" kern="100">
                          <a:effectLst/>
                          <a:latin typeface="Times New Roman" panose="02020603050405020304" pitchFamily="18" charset="0"/>
                          <a:ea typeface="等线" panose="02010600030101010101" pitchFamily="2" charset="-122"/>
                        </a:rPr>
                        <a:t>TalktoMe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07950"/>
                  </a:ext>
                </a:extLst>
              </a:tr>
              <a:tr h="182880">
                <a:tc>
                  <a:txBody>
                    <a:bodyPr/>
                    <a:lstStyle/>
                    <a:p>
                      <a:r>
                        <a:rPr lang="zh-CN" sz="1200" kern="100">
                          <a:effectLst/>
                          <a:latin typeface="Times New Roman" panose="02020603050405020304" pitchFamily="18" charset="0"/>
                          <a:ea typeface="等线" panose="02010600030101010101" pitchFamily="2" charset="-122"/>
                        </a:rPr>
                        <a:t>SawX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767550"/>
                  </a:ext>
                </a:extLst>
              </a:tr>
              <a:tr h="182880">
                <a:tc>
                  <a:txBody>
                    <a:bodyPr/>
                    <a:lstStyle/>
                    <a:p>
                      <a:r>
                        <a:rPr lang="zh-CN" sz="1200" kern="100">
                          <a:effectLst/>
                          <a:latin typeface="Times New Roman" panose="02020603050405020304" pitchFamily="18" charset="0"/>
                          <a:ea typeface="等线" panose="02010600030101010101" pitchFamily="2" charset="-122"/>
                        </a:rPr>
                        <a:t>TheBurial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993027"/>
                  </a:ext>
                </a:extLst>
              </a:tr>
              <a:tr h="182880">
                <a:tc>
                  <a:txBody>
                    <a:bodyPr/>
                    <a:lstStyle/>
                    <a:p>
                      <a:r>
                        <a:rPr lang="zh-CN" sz="1200" kern="100">
                          <a:effectLst/>
                          <a:latin typeface="Times New Roman" panose="02020603050405020304" pitchFamily="18" charset="0"/>
                          <a:ea typeface="等线" panose="02010600030101010101" pitchFamily="2" charset="-122"/>
                        </a:rPr>
                        <a:t>MilliVanilli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691786"/>
                  </a:ext>
                </a:extLst>
              </a:tr>
              <a:tr h="182880">
                <a:tc>
                  <a:txBody>
                    <a:bodyPr/>
                    <a:lstStyle/>
                    <a:p>
                      <a:r>
                        <a:rPr lang="zh-CN" sz="1200" kern="100">
                          <a:effectLst/>
                          <a:latin typeface="Times New Roman" panose="02020603050405020304" pitchFamily="18" charset="0"/>
                          <a:ea typeface="等线" panose="02010600030101010101" pitchFamily="2" charset="-122"/>
                        </a:rPr>
                        <a:t>ThePigeonTunnel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2110891"/>
                  </a:ext>
                </a:extLst>
              </a:tr>
              <a:tr h="182880">
                <a:tc>
                  <a:txBody>
                    <a:bodyPr/>
                    <a:lstStyle/>
                    <a:p>
                      <a:r>
                        <a:rPr lang="zh-CN" sz="1200" kern="100">
                          <a:effectLst/>
                          <a:latin typeface="Times New Roman" panose="02020603050405020304" pitchFamily="18" charset="0"/>
                          <a:ea typeface="等线" panose="02010600030101010101" pitchFamily="2" charset="-122"/>
                        </a:rPr>
                        <a:t>WhenEvilLurks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29248"/>
                  </a:ext>
                </a:extLst>
              </a:tr>
              <a:tr h="182880">
                <a:tc>
                  <a:txBody>
                    <a:bodyPr/>
                    <a:lstStyle/>
                    <a:p>
                      <a:r>
                        <a:rPr lang="zh-CN" sz="1200" kern="100">
                          <a:effectLst/>
                          <a:latin typeface="Times New Roman" panose="02020603050405020304" pitchFamily="18" charset="0"/>
                          <a:ea typeface="等线" panose="02010600030101010101" pitchFamily="2" charset="-122"/>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dirty="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921897"/>
                  </a:ext>
                </a:extLst>
              </a:tr>
            </a:tbl>
          </a:graphicData>
        </a:graphic>
      </p:graphicFrame>
      <p:sp>
        <p:nvSpPr>
          <p:cNvPr id="44" name="文本框 43">
            <a:extLst>
              <a:ext uri="{FF2B5EF4-FFF2-40B4-BE49-F238E27FC236}">
                <a16:creationId xmlns:a16="http://schemas.microsoft.com/office/drawing/2014/main" id="{4405D809-AC9A-7E3E-4E1F-F52A40DAAC3B}"/>
              </a:ext>
            </a:extLst>
          </p:cNvPr>
          <p:cNvSpPr txBox="1"/>
          <p:nvPr/>
        </p:nvSpPr>
        <p:spPr>
          <a:xfrm>
            <a:off x="5815711" y="402336"/>
            <a:ext cx="1026243" cy="369332"/>
          </a:xfrm>
          <a:prstGeom prst="rect">
            <a:avLst/>
          </a:prstGeom>
          <a:noFill/>
        </p:spPr>
        <p:txBody>
          <a:bodyPr wrap="none" rtlCol="0">
            <a:spAutoFit/>
          </a:bodyPr>
          <a:lstStyle/>
          <a:p>
            <a:r>
              <a:rPr kumimoji="1" lang="en-US" altLang="zh-CN"/>
              <a:t>Example:</a:t>
            </a:r>
            <a:endParaRPr kumimoji="1" lang="zh-CN" altLang="en-US"/>
          </a:p>
        </p:txBody>
      </p:sp>
      <p:sp>
        <p:nvSpPr>
          <p:cNvPr id="45" name="矩形 44">
            <a:extLst>
              <a:ext uri="{FF2B5EF4-FFF2-40B4-BE49-F238E27FC236}">
                <a16:creationId xmlns:a16="http://schemas.microsoft.com/office/drawing/2014/main" id="{DF60A5CD-9AF6-9AFE-B13D-837E66B7ED41}"/>
              </a:ext>
            </a:extLst>
          </p:cNvPr>
          <p:cNvSpPr/>
          <p:nvPr/>
        </p:nvSpPr>
        <p:spPr>
          <a:xfrm>
            <a:off x="9514342" y="1271016"/>
            <a:ext cx="1988810" cy="5394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8CD79C9B-B437-5B83-EF72-23942F6EFC51}"/>
              </a:ext>
            </a:extLst>
          </p:cNvPr>
          <p:cNvSpPr/>
          <p:nvPr/>
        </p:nvSpPr>
        <p:spPr>
          <a:xfrm>
            <a:off x="9514342" y="2016252"/>
            <a:ext cx="2162546" cy="88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138690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4D1BB-9233-A63D-7C80-20CEEBEF7572}"/>
              </a:ext>
            </a:extLst>
          </p:cNvPr>
          <p:cNvSpPr>
            <a:spLocks noGrp="1"/>
          </p:cNvSpPr>
          <p:nvPr>
            <p:ph type="title"/>
          </p:nvPr>
        </p:nvSpPr>
        <p:spPr/>
        <p:txBody>
          <a:bodyPr/>
          <a:lstStyle/>
          <a:p>
            <a:r>
              <a:rPr lang="en-US" altLang="zh-CN" dirty="0"/>
              <a:t>3. Evaluation Algorithms</a:t>
            </a:r>
            <a:endParaRPr lang="zh-CN" altLang="en-US" dirty="0"/>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8E75F0E4-3601-62C9-A6BB-BFB6E9DF040B}"/>
                  </a:ext>
                </a:extLst>
              </p:cNvPr>
              <p:cNvSpPr txBox="1"/>
              <p:nvPr/>
            </p:nvSpPr>
            <p:spPr>
              <a:xfrm>
                <a:off x="5294376" y="736847"/>
                <a:ext cx="6659880" cy="11963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𝐸𝑛𝑡𝑟𝑜𝑝𝑦</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𝑡</m:t>
                          </m:r>
                        </m:e>
                      </m:d>
                      <m:r>
                        <a:rPr lang="zh-CN" altLang="en-US" sz="1400">
                          <a:latin typeface="Cambria Math" panose="02040503050406030204" pitchFamily="18" charset="0"/>
                        </a:rPr>
                        <m:t>=−</m:t>
                      </m:r>
                      <m:nary>
                        <m:naryPr>
                          <m:chr m:val="∑"/>
                          <m:limLoc m:val="undOvr"/>
                          <m:supHide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𝑗</m:t>
                          </m:r>
                        </m:sub>
                        <m:sup/>
                        <m:e>
                          <m:r>
                            <a:rPr lang="zh-CN" altLang="en-US" sz="1400" i="1">
                              <a:latin typeface="Cambria Math" panose="02040503050406030204" pitchFamily="18" charset="0"/>
                            </a:rPr>
                            <m:t>𝑝</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𝑗</m:t>
                              </m:r>
                            </m:e>
                            <m:e>
                              <m:r>
                                <a:rPr lang="zh-CN" altLang="en-US" sz="1400" i="1">
                                  <a:latin typeface="Cambria Math" panose="02040503050406030204" pitchFamily="18" charset="0"/>
                                </a:rPr>
                                <m:t>𝑡</m:t>
                              </m:r>
                            </m:e>
                          </m:d>
                          <m:r>
                            <a:rPr lang="zh-CN" altLang="en-US" sz="1400">
                              <a:latin typeface="Cambria Math" panose="02040503050406030204" pitchFamily="18" charset="0"/>
                            </a:rPr>
                            <m:t>×</m:t>
                          </m:r>
                          <m:r>
                            <a:rPr lang="zh-CN" altLang="en-US" sz="1400" i="1">
                              <a:latin typeface="Cambria Math" panose="02040503050406030204" pitchFamily="18" charset="0"/>
                            </a:rPr>
                            <m:t>𝑙𝑜𝑔𝑝</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𝑗</m:t>
                              </m:r>
                            </m:e>
                            <m:e>
                              <m:r>
                                <a:rPr lang="zh-CN" altLang="en-US" sz="1400" i="1">
                                  <a:latin typeface="Cambria Math" panose="02040503050406030204" pitchFamily="18" charset="0"/>
                                </a:rPr>
                                <m:t>𝑡</m:t>
                              </m:r>
                            </m:e>
                          </m:d>
                        </m:e>
                      </m:nary>
                      <m:r>
                        <a:rPr lang="zh-CN" altLang="en-US" sz="1400">
                          <a:latin typeface="Cambria Math" panose="02040503050406030204" pitchFamily="18" charset="0"/>
                        </a:rPr>
                        <m:t>=−</m:t>
                      </m:r>
                      <m:d>
                        <m:dPr>
                          <m:ctrlPr>
                            <a:rPr lang="zh-CN" altLang="en-US" sz="1400" i="1">
                              <a:solidFill>
                                <a:srgbClr val="836967"/>
                              </a:solidFill>
                              <a:latin typeface="Cambria Math" panose="02040503050406030204" pitchFamily="18" charset="0"/>
                            </a:rPr>
                          </m:ctrlPr>
                        </m:dPr>
                        <m:e>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1</m:t>
                                  </m:r>
                                </m:num>
                                <m:den>
                                  <m:r>
                                    <a:rPr lang="zh-CN" altLang="en-US" sz="1400" i="1">
                                      <a:latin typeface="Cambria Math" panose="02040503050406030204" pitchFamily="18" charset="0"/>
                                    </a:rPr>
                                    <m:t>𝑡𝑜𝑡𝑎𝑙</m:t>
                                  </m:r>
                                </m:den>
                              </m:f>
                              <m:r>
                                <a:rPr lang="zh-CN" altLang="en-US" sz="1400" i="1">
                                  <a:latin typeface="Cambria Math" panose="02040503050406030204" pitchFamily="18" charset="0"/>
                                </a:rPr>
                                <m:t>𝑙𝑜𝑔</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1</m:t>
                                  </m:r>
                                </m:num>
                                <m:den>
                                  <m:r>
                                    <a:rPr lang="zh-CN" altLang="en-US" sz="1400" i="1">
                                      <a:latin typeface="Cambria Math" panose="02040503050406030204" pitchFamily="18" charset="0"/>
                                    </a:rPr>
                                    <m:t>𝑡𝑜𝑡𝑎𝑙</m:t>
                                  </m:r>
                                </m:den>
                              </m:f>
                            </m:e>
                          </m:d>
                          <m:r>
                            <a:rPr lang="zh-CN" altLang="en-US" sz="1400">
                              <a:latin typeface="Cambria Math" panose="02040503050406030204" pitchFamily="18" charset="0"/>
                            </a:rPr>
                            <m:t>+</m:t>
                          </m:r>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2</m:t>
                                  </m:r>
                                </m:num>
                                <m:den>
                                  <m:r>
                                    <a:rPr lang="zh-CN" altLang="en-US" sz="1400" i="1">
                                      <a:latin typeface="Cambria Math" panose="02040503050406030204" pitchFamily="18" charset="0"/>
                                    </a:rPr>
                                    <m:t>𝑡𝑜𝑡𝑎𝑙</m:t>
                                  </m:r>
                                </m:den>
                              </m:f>
                              <m:r>
                                <a:rPr lang="zh-CN" altLang="en-US" sz="1400" i="1">
                                  <a:latin typeface="Cambria Math" panose="02040503050406030204" pitchFamily="18" charset="0"/>
                                </a:rPr>
                                <m:t>𝑙𝑜𝑔</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2</m:t>
                                  </m:r>
                                </m:num>
                                <m:den>
                                  <m:r>
                                    <a:rPr lang="zh-CN" altLang="en-US" sz="1400" i="1">
                                      <a:latin typeface="Cambria Math" panose="02040503050406030204" pitchFamily="18" charset="0"/>
                                    </a:rPr>
                                    <m:t>𝑡𝑜𝑡𝑎𝑙</m:t>
                                  </m:r>
                                </m:den>
                              </m:f>
                            </m:e>
                          </m:d>
                          <m:r>
                            <a:rPr lang="zh-CN" altLang="en-US" sz="1400">
                              <a:latin typeface="Cambria Math" panose="02040503050406030204" pitchFamily="18" charset="0"/>
                            </a:rPr>
                            <m:t>+…+</m:t>
                          </m:r>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𝑐𝑙𝑎𝑠𝑠𝑛</m:t>
                                  </m:r>
                                </m:num>
                                <m:den>
                                  <m:r>
                                    <a:rPr lang="zh-CN" altLang="en-US" sz="1400" i="1">
                                      <a:latin typeface="Cambria Math" panose="02040503050406030204" pitchFamily="18" charset="0"/>
                                    </a:rPr>
                                    <m:t>𝑡𝑜𝑡𝑎𝑙</m:t>
                                  </m:r>
                                </m:den>
                              </m:f>
                              <m:r>
                                <a:rPr lang="zh-CN" altLang="en-US" sz="1400" i="1">
                                  <a:latin typeface="Cambria Math" panose="02040503050406030204" pitchFamily="18" charset="0"/>
                                </a:rPr>
                                <m:t>𝑙𝑜𝑔</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𝑐𝑙𝑎𝑠𝑠𝑛</m:t>
                                  </m:r>
                                </m:num>
                                <m:den>
                                  <m:r>
                                    <a:rPr lang="zh-CN" altLang="en-US" sz="1400" i="1">
                                      <a:latin typeface="Cambria Math" panose="02040503050406030204" pitchFamily="18" charset="0"/>
                                    </a:rPr>
                                    <m:t>𝑡𝑜𝑡𝑎𝑙</m:t>
                                  </m:r>
                                </m:den>
                              </m:f>
                            </m:e>
                          </m:d>
                        </m:e>
                      </m:d>
                    </m:oMath>
                  </m:oMathPara>
                </a14:m>
                <a:endParaRPr lang="zh-CN" altLang="en-US" sz="1400" dirty="0"/>
              </a:p>
            </p:txBody>
          </p:sp>
        </mc:Choice>
        <mc:Fallback>
          <p:sp>
            <p:nvSpPr>
              <p:cNvPr id="9" name="文本框 8">
                <a:extLst>
                  <a:ext uri="{FF2B5EF4-FFF2-40B4-BE49-F238E27FC236}">
                    <a16:creationId xmlns:a16="http://schemas.microsoft.com/office/drawing/2014/main" id="{8E75F0E4-3601-62C9-A6BB-BFB6E9DF040B}"/>
                  </a:ext>
                </a:extLst>
              </p:cNvPr>
              <p:cNvSpPr txBox="1">
                <a:spLocks noRot="1" noChangeAspect="1" noMove="1" noResize="1" noEditPoints="1" noAdjustHandles="1" noChangeArrowheads="1" noChangeShapeType="1" noTextEdit="1"/>
              </p:cNvSpPr>
              <p:nvPr/>
            </p:nvSpPr>
            <p:spPr>
              <a:xfrm>
                <a:off x="5294376" y="736847"/>
                <a:ext cx="6659880" cy="1196353"/>
              </a:xfrm>
              <a:prstGeom prst="rect">
                <a:avLst/>
              </a:prstGeom>
              <a:blipFill>
                <a:blip r:embed="rId2"/>
                <a:stretch>
                  <a:fillRect t="-61053" b="-40000"/>
                </a:stretch>
              </a:blipFill>
            </p:spPr>
            <p:txBody>
              <a:bodyPr/>
              <a:lstStyle/>
              <a:p>
                <a:r>
                  <a:rPr lang="zh-CN" altLang="en-US">
                    <a:noFill/>
                  </a:rPr>
                  <a:t> </a:t>
                </a:r>
              </a:p>
            </p:txBody>
          </p:sp>
        </mc:Fallback>
      </mc:AlternateContent>
      <p:sp>
        <p:nvSpPr>
          <p:cNvPr id="7" name="内容占位符 6">
            <a:extLst>
              <a:ext uri="{FF2B5EF4-FFF2-40B4-BE49-F238E27FC236}">
                <a16:creationId xmlns:a16="http://schemas.microsoft.com/office/drawing/2014/main" id="{68BF6D6F-EE52-5A14-85F9-F5492D6CB91A}"/>
              </a:ext>
            </a:extLst>
          </p:cNvPr>
          <p:cNvSpPr>
            <a:spLocks noGrp="1"/>
          </p:cNvSpPr>
          <p:nvPr>
            <p:ph idx="1"/>
          </p:nvPr>
        </p:nvSpPr>
        <p:spPr/>
        <p:txBody>
          <a:bodyPr>
            <a:normAutofit/>
          </a:bodyPr>
          <a:lstStyle/>
          <a:p>
            <a:r>
              <a:rPr lang="en-US" altLang="zh-CN" dirty="0"/>
              <a:t>3.1.2 </a:t>
            </a:r>
            <a:r>
              <a:rPr lang="en-US" altLang="zh-CN" b="1" i="1" dirty="0" err="1"/>
              <a:t>get_entropy</a:t>
            </a:r>
            <a:r>
              <a:rPr lang="en-US" altLang="zh-CN" b="1" i="1" dirty="0"/>
              <a:t>() </a:t>
            </a:r>
          </a:p>
          <a:p>
            <a:pPr lvl="1"/>
            <a:r>
              <a:rPr lang="en-US" altLang="zh-CN" dirty="0"/>
              <a:t>Since the evaluation process involves abundant calculations of entropy, a generic </a:t>
            </a:r>
            <a:r>
              <a:rPr lang="en-US" altLang="zh-CN" dirty="0" err="1"/>
              <a:t>get_entropy</a:t>
            </a:r>
            <a:r>
              <a:rPr lang="en-US" altLang="zh-CN" dirty="0"/>
              <a:t>() function is needed.</a:t>
            </a:r>
          </a:p>
          <a:p>
            <a:pPr lvl="1"/>
            <a:r>
              <a:rPr lang="en-US" altLang="zh-CN" dirty="0"/>
              <a:t>We have only two target classes: </a:t>
            </a:r>
          </a:p>
          <a:p>
            <a:pPr lvl="2"/>
            <a:r>
              <a:rPr lang="en-US" altLang="zh-CN" dirty="0" err="1"/>
              <a:t>critics_sentiment</a:t>
            </a:r>
            <a:r>
              <a:rPr lang="en-US" altLang="zh-CN" dirty="0"/>
              <a:t> =</a:t>
            </a:r>
            <a:r>
              <a:rPr lang="zh-CN" altLang="en-US" dirty="0"/>
              <a:t> </a:t>
            </a:r>
            <a:r>
              <a:rPr lang="en-US" altLang="zh-CN" dirty="0"/>
              <a:t>negative or </a:t>
            </a:r>
          </a:p>
          <a:p>
            <a:pPr lvl="2"/>
            <a:r>
              <a:rPr lang="en-US" altLang="zh-CN" dirty="0"/>
              <a:t>critics_sentiment</a:t>
            </a:r>
            <a:r>
              <a:rPr lang="zh-CN" altLang="en-US" dirty="0"/>
              <a:t> </a:t>
            </a:r>
            <a:r>
              <a:rPr lang="en-US" altLang="zh-CN" dirty="0"/>
              <a:t>=</a:t>
            </a:r>
            <a:r>
              <a:rPr lang="zh-CN" altLang="en-US" dirty="0"/>
              <a:t> </a:t>
            </a:r>
            <a:r>
              <a:rPr lang="en-US" altLang="zh-CN" dirty="0"/>
              <a:t>positive</a:t>
            </a:r>
          </a:p>
          <a:p>
            <a:pPr lvl="1"/>
            <a:r>
              <a:rPr lang="en-US" altLang="zh-CN" dirty="0"/>
              <a:t>Therefore, the </a:t>
            </a:r>
            <a:r>
              <a:rPr lang="en-US" altLang="zh-CN" dirty="0" err="1"/>
              <a:t>get_entropy</a:t>
            </a:r>
            <a:r>
              <a:rPr lang="en-US" altLang="zh-CN" dirty="0"/>
              <a:t>() function can take only two inputs.</a:t>
            </a:r>
          </a:p>
          <a:p>
            <a:pPr lvl="1"/>
            <a:r>
              <a:rPr lang="en-US" altLang="zh-CN" dirty="0"/>
              <a:t>Debug:</a:t>
            </a:r>
            <a:r>
              <a:rPr lang="zh-CN" altLang="en-US" dirty="0"/>
              <a:t> </a:t>
            </a:r>
            <a:endParaRPr lang="en-US" altLang="zh-CN" dirty="0"/>
          </a:p>
          <a:p>
            <a:pPr lvl="2"/>
            <a:r>
              <a:rPr lang="en-US" altLang="zh-CN" dirty="0"/>
              <a:t>Python</a:t>
            </a:r>
            <a:r>
              <a:rPr lang="zh-CN" altLang="en-US" dirty="0"/>
              <a:t> </a:t>
            </a:r>
            <a:r>
              <a:rPr lang="en-US" altLang="zh-CN" dirty="0"/>
              <a:t>may</a:t>
            </a:r>
            <a:r>
              <a:rPr lang="zh-CN" altLang="en-US" dirty="0"/>
              <a:t> </a:t>
            </a:r>
            <a:r>
              <a:rPr lang="en-US" altLang="zh-CN" dirty="0"/>
              <a:t>raise</a:t>
            </a:r>
            <a:r>
              <a:rPr lang="zh-CN" altLang="en-US" dirty="0"/>
              <a:t> </a:t>
            </a:r>
            <a:r>
              <a:rPr lang="en-US" altLang="zh-CN" dirty="0"/>
              <a:t>an</a:t>
            </a:r>
            <a:r>
              <a:rPr lang="zh-CN" altLang="en-US" dirty="0"/>
              <a:t> </a:t>
            </a:r>
            <a:r>
              <a:rPr lang="en-US" altLang="zh-CN" dirty="0"/>
              <a:t>error</a:t>
            </a:r>
            <a:r>
              <a:rPr lang="zh-CN" altLang="en-US" dirty="0"/>
              <a:t> </a:t>
            </a:r>
            <a:r>
              <a:rPr lang="en-US" altLang="zh-CN" dirty="0"/>
              <a:t>when</a:t>
            </a:r>
            <a:r>
              <a:rPr lang="zh-CN" altLang="en-US" dirty="0"/>
              <a:t> </a:t>
            </a:r>
            <a:r>
              <a:rPr lang="en-US" altLang="zh-CN" dirty="0"/>
              <a:t>the</a:t>
            </a:r>
            <a:r>
              <a:rPr lang="zh-CN" altLang="en-US" dirty="0"/>
              <a:t> </a:t>
            </a:r>
            <a:r>
              <a:rPr lang="en-US" altLang="zh-CN" dirty="0"/>
              <a:t>log10()</a:t>
            </a:r>
            <a:r>
              <a:rPr lang="zh-CN" altLang="en-US" dirty="0"/>
              <a:t> </a:t>
            </a:r>
            <a:r>
              <a:rPr lang="en-US" altLang="zh-CN" dirty="0"/>
              <a:t>function</a:t>
            </a:r>
            <a:r>
              <a:rPr lang="zh-CN" altLang="en-US" dirty="0"/>
              <a:t> </a:t>
            </a:r>
            <a:r>
              <a:rPr lang="en-US" altLang="zh-CN" dirty="0"/>
              <a:t>has</a:t>
            </a:r>
            <a:r>
              <a:rPr lang="zh-CN" altLang="en-US" dirty="0"/>
              <a:t> </a:t>
            </a:r>
            <a:r>
              <a:rPr lang="en-US" altLang="zh-CN" dirty="0"/>
              <a:t>an</a:t>
            </a:r>
            <a:r>
              <a:rPr lang="zh-CN" altLang="en-US" dirty="0"/>
              <a:t> </a:t>
            </a:r>
            <a:r>
              <a:rPr lang="en-US" altLang="zh-CN" dirty="0"/>
              <a:t>input</a:t>
            </a:r>
            <a:r>
              <a:rPr lang="zh-CN" altLang="en-US" dirty="0"/>
              <a:t> </a:t>
            </a:r>
            <a:r>
              <a:rPr lang="en-US" altLang="zh-CN" dirty="0"/>
              <a:t>of</a:t>
            </a:r>
            <a:r>
              <a:rPr lang="zh-CN" altLang="en-US" dirty="0"/>
              <a:t> </a:t>
            </a:r>
            <a:r>
              <a:rPr lang="en-US" altLang="zh-CN" dirty="0"/>
              <a:t>0.</a:t>
            </a:r>
            <a:r>
              <a:rPr lang="zh-CN" altLang="en-US" dirty="0"/>
              <a:t> </a:t>
            </a:r>
            <a:r>
              <a:rPr lang="en-US" altLang="zh-CN" dirty="0"/>
              <a:t>Therefore</a:t>
            </a:r>
            <a:r>
              <a:rPr lang="zh-CN" altLang="en-US" dirty="0"/>
              <a:t> </a:t>
            </a:r>
            <a:r>
              <a:rPr lang="en-US" altLang="zh-CN" dirty="0"/>
              <a:t>a</a:t>
            </a:r>
            <a:r>
              <a:rPr lang="zh-CN" altLang="en-US" dirty="0"/>
              <a:t> </a:t>
            </a:r>
            <a:r>
              <a:rPr lang="en-US" altLang="zh-CN" dirty="0"/>
              <a:t>guardian</a:t>
            </a:r>
            <a:r>
              <a:rPr lang="zh-CN" altLang="en-US" dirty="0"/>
              <a:t> </a:t>
            </a:r>
            <a:r>
              <a:rPr lang="en-US" altLang="zh-CN" dirty="0"/>
              <a:t>condition</a:t>
            </a:r>
            <a:r>
              <a:rPr lang="zh-CN" altLang="en-US" dirty="0"/>
              <a:t> </a:t>
            </a:r>
            <a:r>
              <a:rPr lang="en-US" altLang="zh-CN" dirty="0"/>
              <a:t>is</a:t>
            </a:r>
            <a:r>
              <a:rPr lang="zh-CN" altLang="en-US" dirty="0"/>
              <a:t> </a:t>
            </a:r>
            <a:r>
              <a:rPr lang="en-US" altLang="zh-CN" dirty="0"/>
              <a:t>needed.</a:t>
            </a:r>
          </a:p>
          <a:p>
            <a:endParaRPr lang="zh-CN" altLang="en-US"/>
          </a:p>
        </p:txBody>
      </p:sp>
      <p:sp>
        <p:nvSpPr>
          <p:cNvPr id="8" name="文本框 7">
            <a:extLst>
              <a:ext uri="{FF2B5EF4-FFF2-40B4-BE49-F238E27FC236}">
                <a16:creationId xmlns:a16="http://schemas.microsoft.com/office/drawing/2014/main" id="{AF2CA57B-3D88-0A8B-6F85-F2BA742E2DD5}"/>
              </a:ext>
            </a:extLst>
          </p:cNvPr>
          <p:cNvSpPr txBox="1"/>
          <p:nvPr/>
        </p:nvSpPr>
        <p:spPr>
          <a:xfrm>
            <a:off x="5596255" y="400550"/>
            <a:ext cx="1897699" cy="369332"/>
          </a:xfrm>
          <a:prstGeom prst="rect">
            <a:avLst/>
          </a:prstGeom>
          <a:noFill/>
        </p:spPr>
        <p:txBody>
          <a:bodyPr wrap="none" rtlCol="0">
            <a:spAutoFit/>
          </a:bodyPr>
          <a:lstStyle/>
          <a:p>
            <a:r>
              <a:rPr kumimoji="1" lang="en-US" altLang="zh-CN"/>
              <a:t>Entropy</a:t>
            </a:r>
            <a:r>
              <a:rPr kumimoji="1" lang="zh-CN" altLang="en-US"/>
              <a:t> </a:t>
            </a:r>
            <a:r>
              <a:rPr kumimoji="1" lang="en-US" altLang="zh-CN"/>
              <a:t>of</a:t>
            </a:r>
            <a:r>
              <a:rPr kumimoji="1" lang="zh-CN" altLang="en-US"/>
              <a:t> </a:t>
            </a:r>
            <a:r>
              <a:rPr kumimoji="1" lang="en-US" altLang="zh-CN"/>
              <a:t>a</a:t>
            </a:r>
            <a:r>
              <a:rPr kumimoji="1" lang="zh-CN" altLang="en-US"/>
              <a:t> </a:t>
            </a:r>
            <a:r>
              <a:rPr kumimoji="1" lang="en-US" altLang="zh-CN"/>
              <a:t>node:</a:t>
            </a:r>
            <a:endParaRPr kumimoji="1" lang="zh-CN" altLang="en-US"/>
          </a:p>
        </p:txBody>
      </p:sp>
      <p:graphicFrame>
        <p:nvGraphicFramePr>
          <p:cNvPr id="10" name="表格 9">
            <a:extLst>
              <a:ext uri="{FF2B5EF4-FFF2-40B4-BE49-F238E27FC236}">
                <a16:creationId xmlns:a16="http://schemas.microsoft.com/office/drawing/2014/main" id="{090C02F2-2112-A47A-A559-B9973684A25C}"/>
              </a:ext>
            </a:extLst>
          </p:cNvPr>
          <p:cNvGraphicFramePr>
            <a:graphicFrameLocks noGrp="1"/>
          </p:cNvGraphicFramePr>
          <p:nvPr>
            <p:extLst>
              <p:ext uri="{D42A27DB-BD31-4B8C-83A1-F6EECF244321}">
                <p14:modId xmlns:p14="http://schemas.microsoft.com/office/powerpoint/2010/main" val="1441138517"/>
              </p:ext>
            </p:extLst>
          </p:nvPr>
        </p:nvGraphicFramePr>
        <p:xfrm>
          <a:off x="5184127" y="2286000"/>
          <a:ext cx="6880378" cy="232872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Processing data</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CF8E6D"/>
                          </a:solidFill>
                          <a:effectLst/>
                          <a:latin typeface="Courier New" panose="02070309020205020404" pitchFamily="49" charset="0"/>
                          <a:cs typeface="Courier New" panose="02070309020205020404" pitchFamily="49" charset="0"/>
                        </a:rPr>
                        <a:t>def </a:t>
                      </a:r>
                      <a:r>
                        <a:rPr lang="zh-CN" altLang="zh-CN" sz="1100" dirty="0">
                          <a:solidFill>
                            <a:srgbClr val="56A8F5"/>
                          </a:solidFill>
                          <a:effectLst/>
                          <a:latin typeface="Courier New" panose="02070309020205020404" pitchFamily="49" charset="0"/>
                          <a:cs typeface="Courier New" panose="02070309020205020404" pitchFamily="49" charset="0"/>
                        </a:rPr>
                        <a:t>get_entropy</a:t>
                      </a:r>
                      <a:r>
                        <a:rPr lang="zh-CN" altLang="zh-CN" sz="1100" dirty="0">
                          <a:solidFill>
                            <a:srgbClr val="BCBEC4"/>
                          </a:solidFill>
                          <a:effectLst/>
                          <a:latin typeface="Courier New" panose="02070309020205020404" pitchFamily="49" charset="0"/>
                          <a:cs typeface="Courier New" panose="02070309020205020404" pitchFamily="49" charset="0"/>
                        </a:rPr>
                        <a:t>(a, b):</a:t>
                      </a:r>
                      <a:br>
                        <a:rPr lang="zh-CN" altLang="zh-CN" sz="1100" dirty="0">
                          <a:solidFill>
                            <a:srgbClr val="BCBEC4"/>
                          </a:solidFill>
                          <a:effectLst/>
                          <a:latin typeface="Courier New" panose="02070309020205020404" pitchFamily="49" charset="0"/>
                          <a:cs typeface="Courier New" panose="02070309020205020404" pitchFamily="49" charset="0"/>
                        </a:rPr>
                      </a:br>
                      <a:r>
                        <a:rPr lang="zh-CN" altLang="zh-CN" sz="1100" dirty="0">
                          <a:solidFill>
                            <a:srgbClr val="BCBEC4"/>
                          </a:solidFill>
                          <a:effectLst/>
                          <a:latin typeface="Courier New" panose="02070309020205020404" pitchFamily="49" charset="0"/>
                          <a:cs typeface="Courier New" panose="02070309020205020404" pitchFamily="49" charset="0"/>
                        </a:rPr>
                        <a:t>    total = a + b</a:t>
                      </a:r>
                      <a:br>
                        <a:rPr lang="zh-CN" altLang="zh-CN" sz="1100" dirty="0">
                          <a:solidFill>
                            <a:srgbClr val="7A7E85"/>
                          </a:solidFill>
                          <a:effectLst/>
                          <a:latin typeface="Courier New" panose="02070309020205020404" pitchFamily="49" charset="0"/>
                          <a:cs typeface="Courier New" panose="02070309020205020404" pitchFamily="49" charset="0"/>
                        </a:rPr>
                      </a:br>
                      <a:r>
                        <a:rPr lang="zh-CN" altLang="zh-CN" sz="1100" dirty="0">
                          <a:solidFill>
                            <a:srgbClr val="7A7E85"/>
                          </a:solidFill>
                          <a:effectLst/>
                          <a:latin typeface="Courier New" panose="02070309020205020404" pitchFamily="49" charset="0"/>
                          <a:cs typeface="Courier New" panose="02070309020205020404" pitchFamily="49" charset="0"/>
                        </a:rPr>
                        <a:t>    </a:t>
                      </a:r>
                      <a:r>
                        <a:rPr lang="zh-CN" altLang="zh-CN" sz="1100" dirty="0">
                          <a:solidFill>
                            <a:srgbClr val="BCBEC4"/>
                          </a:solidFill>
                          <a:effectLst/>
                          <a:latin typeface="Courier New" panose="02070309020205020404" pitchFamily="49" charset="0"/>
                          <a:cs typeface="Courier New" panose="02070309020205020404" pitchFamily="49" charset="0"/>
                        </a:rPr>
                        <a:t>a_ratio = a / total </a:t>
                      </a:r>
                      <a:br>
                        <a:rPr lang="zh-CN" altLang="zh-CN" sz="1100" dirty="0">
                          <a:solidFill>
                            <a:srgbClr val="2AACB8"/>
                          </a:solidFill>
                          <a:effectLst/>
                          <a:latin typeface="Courier New" panose="02070309020205020404" pitchFamily="49" charset="0"/>
                          <a:cs typeface="Courier New" panose="02070309020205020404" pitchFamily="49" charset="0"/>
                        </a:rPr>
                      </a:br>
                      <a:r>
                        <a:rPr lang="zh-CN" altLang="zh-CN" sz="1100" dirty="0">
                          <a:solidFill>
                            <a:srgbClr val="2AACB8"/>
                          </a:solidFill>
                          <a:effectLst/>
                          <a:latin typeface="Courier New" panose="02070309020205020404" pitchFamily="49" charset="0"/>
                          <a:cs typeface="Courier New" panose="02070309020205020404" pitchFamily="49" charset="0"/>
                        </a:rPr>
                        <a:t>    </a:t>
                      </a:r>
                      <a:r>
                        <a:rPr lang="zh-CN" altLang="zh-CN" sz="1100" dirty="0">
                          <a:solidFill>
                            <a:srgbClr val="BCBEC4"/>
                          </a:solidFill>
                          <a:effectLst/>
                          <a:latin typeface="Courier New" panose="02070309020205020404" pitchFamily="49" charset="0"/>
                          <a:cs typeface="Courier New" panose="02070309020205020404" pitchFamily="49" charset="0"/>
                        </a:rPr>
                        <a:t>b_ratio = b / total </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Deal with divide by 0 problem</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a_log_a = a_ratio * math.log10(a_ratio)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a_ratio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b_log_b = b_ratio * math.log10(b_ratio)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b_ratio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Finally, calculate the entropy.....</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entropy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1</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 (a_log_a + b_log_b)</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return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entropy</a:t>
                      </a:r>
                      <a:endParaRPr lang="zh-CN" altLang="zh-CN" sz="11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11" name="矩形 10">
            <a:extLst>
              <a:ext uri="{FF2B5EF4-FFF2-40B4-BE49-F238E27FC236}">
                <a16:creationId xmlns:a16="http://schemas.microsoft.com/office/drawing/2014/main" id="{9EB22A87-EB41-12F2-1F58-C8BEF3334D2A}"/>
              </a:ext>
            </a:extLst>
          </p:cNvPr>
          <p:cNvSpPr/>
          <p:nvPr/>
        </p:nvSpPr>
        <p:spPr>
          <a:xfrm>
            <a:off x="8924544" y="3575304"/>
            <a:ext cx="1993392" cy="4114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67B552DC-261E-2D8A-8CC8-221DEAD3B8E7}"/>
              </a:ext>
            </a:extLst>
          </p:cNvPr>
          <p:cNvCxnSpPr/>
          <p:nvPr/>
        </p:nvCxnSpPr>
        <p:spPr>
          <a:xfrm>
            <a:off x="9948672" y="3986784"/>
            <a:ext cx="0" cy="8869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5FF77F6-DC43-D2C5-59B1-3B738FFCAC6D}"/>
              </a:ext>
            </a:extLst>
          </p:cNvPr>
          <p:cNvSpPr txBox="1"/>
          <p:nvPr/>
        </p:nvSpPr>
        <p:spPr>
          <a:xfrm>
            <a:off x="8027921" y="4885233"/>
            <a:ext cx="3841501" cy="369332"/>
          </a:xfrm>
          <a:prstGeom prst="rect">
            <a:avLst/>
          </a:prstGeom>
          <a:noFill/>
        </p:spPr>
        <p:txBody>
          <a:bodyPr wrap="none" rtlCol="0">
            <a:spAutoFit/>
          </a:bodyPr>
          <a:lstStyle/>
          <a:p>
            <a:r>
              <a:rPr kumimoji="1" lang="en-US" altLang="zh-CN">
                <a:solidFill>
                  <a:srgbClr val="FF0000"/>
                </a:solidFill>
              </a:rPr>
              <a:t>Guardian</a:t>
            </a:r>
            <a:r>
              <a:rPr kumimoji="1" lang="zh-CN" altLang="en-US">
                <a:solidFill>
                  <a:srgbClr val="FF0000"/>
                </a:solidFill>
              </a:rPr>
              <a:t> </a:t>
            </a:r>
            <a:r>
              <a:rPr kumimoji="1" lang="en-US" altLang="zh-CN">
                <a:solidFill>
                  <a:srgbClr val="FF0000"/>
                </a:solidFill>
              </a:rPr>
              <a:t>method</a:t>
            </a:r>
            <a:r>
              <a:rPr kumimoji="1" lang="zh-CN" altLang="en-US">
                <a:solidFill>
                  <a:srgbClr val="FF0000"/>
                </a:solidFill>
              </a:rPr>
              <a:t> </a:t>
            </a:r>
            <a:r>
              <a:rPr kumimoji="1" lang="en-US" altLang="zh-CN">
                <a:solidFill>
                  <a:srgbClr val="FF0000"/>
                </a:solidFill>
              </a:rPr>
              <a:t>to</a:t>
            </a:r>
            <a:r>
              <a:rPr kumimoji="1" lang="zh-CN" altLang="en-US">
                <a:solidFill>
                  <a:srgbClr val="FF0000"/>
                </a:solidFill>
              </a:rPr>
              <a:t> </a:t>
            </a:r>
            <a:r>
              <a:rPr kumimoji="1" lang="en-US" altLang="zh-CN">
                <a:solidFill>
                  <a:srgbClr val="FF0000"/>
                </a:solidFill>
              </a:rPr>
              <a:t>prevent</a:t>
            </a:r>
            <a:r>
              <a:rPr kumimoji="1" lang="zh-CN" altLang="en-US">
                <a:solidFill>
                  <a:srgbClr val="FF0000"/>
                </a:solidFill>
              </a:rPr>
              <a:t> </a:t>
            </a:r>
            <a:r>
              <a:rPr kumimoji="1" lang="en-US" altLang="zh-CN">
                <a:solidFill>
                  <a:srgbClr val="FF0000"/>
                </a:solidFill>
              </a:rPr>
              <a:t>math</a:t>
            </a:r>
            <a:r>
              <a:rPr kumimoji="1" lang="zh-CN" altLang="en-US">
                <a:solidFill>
                  <a:srgbClr val="FF0000"/>
                </a:solidFill>
              </a:rPr>
              <a:t> </a:t>
            </a:r>
            <a:r>
              <a:rPr kumimoji="1" lang="en-US" altLang="zh-CN">
                <a:solidFill>
                  <a:srgbClr val="FF0000"/>
                </a:solidFill>
              </a:rPr>
              <a:t>error</a:t>
            </a:r>
            <a:endParaRPr kumimoji="1" lang="zh-CN" altLang="en-US">
              <a:solidFill>
                <a:srgbClr val="FF0000"/>
              </a:solidFill>
            </a:endParaRPr>
          </a:p>
        </p:txBody>
      </p:sp>
    </p:spTree>
    <p:extLst>
      <p:ext uri="{BB962C8B-B14F-4D97-AF65-F5344CB8AC3E}">
        <p14:creationId xmlns:p14="http://schemas.microsoft.com/office/powerpoint/2010/main" val="38412525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39A24-BF78-C21C-7B9E-904EE09BE64E}"/>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C6778598-52F4-5B40-B88E-064817DAD812}"/>
              </a:ext>
            </a:extLst>
          </p:cNvPr>
          <p:cNvSpPr>
            <a:spLocks noGrp="1"/>
          </p:cNvSpPr>
          <p:nvPr>
            <p:ph idx="1"/>
          </p:nvPr>
        </p:nvSpPr>
        <p:spPr/>
        <p:txBody>
          <a:bodyPr/>
          <a:lstStyle/>
          <a:p>
            <a:r>
              <a:rPr lang="en-US" altLang="zh-CN" dirty="0"/>
              <a:t>3.1.3 </a:t>
            </a:r>
            <a:r>
              <a:rPr lang="en-US" altLang="zh-CN" b="1" i="1" dirty="0" err="1"/>
              <a:t>console_log()</a:t>
            </a:r>
            <a:endParaRPr lang="en-US" altLang="zh-CN" b="1" i="1" dirty="0"/>
          </a:p>
          <a:p>
            <a:pPr lvl="1"/>
            <a:r>
              <a:rPr lang="en-US" altLang="zh-CN" dirty="0"/>
              <a:t>To</a:t>
            </a:r>
            <a:r>
              <a:rPr lang="zh-CN" altLang="en-US" dirty="0"/>
              <a:t> </a:t>
            </a:r>
            <a:r>
              <a:rPr lang="en-US" altLang="zh-CN" dirty="0"/>
              <a:t>make</a:t>
            </a:r>
            <a:r>
              <a:rPr lang="zh-CN" altLang="en-US" dirty="0"/>
              <a:t> </a:t>
            </a:r>
            <a:r>
              <a:rPr lang="en-US" altLang="zh-CN" dirty="0"/>
              <a:t>sure</a:t>
            </a:r>
            <a:r>
              <a:rPr lang="zh-CN" altLang="en-US" dirty="0"/>
              <a:t> </a:t>
            </a:r>
            <a:r>
              <a:rPr lang="en-US" altLang="zh-CN" dirty="0"/>
              <a:t>the</a:t>
            </a:r>
            <a:r>
              <a:rPr lang="zh-CN" altLang="en-US" dirty="0"/>
              <a:t> </a:t>
            </a:r>
            <a:r>
              <a:rPr lang="en-US" altLang="zh-CN" dirty="0"/>
              <a:t>algorithm</a:t>
            </a:r>
            <a:r>
              <a:rPr lang="zh-CN" altLang="en-US" dirty="0"/>
              <a:t> </a:t>
            </a:r>
            <a:r>
              <a:rPr lang="en-US" altLang="zh-CN" dirty="0"/>
              <a:t>works</a:t>
            </a:r>
            <a:r>
              <a:rPr lang="zh-CN" altLang="en-US" dirty="0"/>
              <a:t> </a:t>
            </a:r>
            <a:r>
              <a:rPr lang="en-US" altLang="zh-CN" dirty="0"/>
              <a:t>fine,</a:t>
            </a:r>
            <a:r>
              <a:rPr lang="zh-CN" altLang="en-US" dirty="0"/>
              <a:t> </a:t>
            </a:r>
            <a:r>
              <a:rPr lang="en-US" altLang="zh-CN" dirty="0"/>
              <a:t>we</a:t>
            </a:r>
            <a:r>
              <a:rPr lang="zh-CN" altLang="en-US" dirty="0"/>
              <a:t> </a:t>
            </a:r>
            <a:r>
              <a:rPr lang="en-US" altLang="zh-CN" dirty="0"/>
              <a:t>yield</a:t>
            </a:r>
            <a:r>
              <a:rPr lang="zh-CN" altLang="en-US" dirty="0"/>
              <a:t> </a:t>
            </a:r>
            <a:r>
              <a:rPr lang="en-US" altLang="zh-CN" dirty="0"/>
              <a:t>plenty</a:t>
            </a:r>
            <a:r>
              <a:rPr lang="zh-CN" altLang="en-US" dirty="0"/>
              <a:t> </a:t>
            </a:r>
            <a:r>
              <a:rPr lang="en-US" altLang="zh-CN" dirty="0"/>
              <a:t>amount</a:t>
            </a:r>
            <a:r>
              <a:rPr lang="zh-CN" altLang="en-US" dirty="0"/>
              <a:t> </a:t>
            </a:r>
            <a:r>
              <a:rPr lang="en-US" altLang="zh-CN" dirty="0"/>
              <a:t>of</a:t>
            </a:r>
            <a:r>
              <a:rPr lang="zh-CN" altLang="en-US" dirty="0"/>
              <a:t> </a:t>
            </a:r>
            <a:r>
              <a:rPr lang="en-US" altLang="zh-CN" dirty="0"/>
              <a:t>data;</a:t>
            </a:r>
          </a:p>
          <a:p>
            <a:pPr lvl="1"/>
            <a:r>
              <a:rPr lang="en-US" altLang="zh-CN" i="1" dirty="0"/>
              <a:t>console_log()</a:t>
            </a:r>
            <a:r>
              <a:rPr lang="zh-CN" altLang="en-US" i="1" dirty="0"/>
              <a:t> </a:t>
            </a:r>
            <a:r>
              <a:rPr lang="en-US" altLang="zh-CN" dirty="0"/>
              <a:t>helps</a:t>
            </a:r>
            <a:r>
              <a:rPr lang="zh-CN" altLang="en-US" dirty="0"/>
              <a:t> </a:t>
            </a:r>
            <a:r>
              <a:rPr lang="en-US" altLang="zh-CN" dirty="0"/>
              <a:t>to</a:t>
            </a:r>
            <a:r>
              <a:rPr lang="zh-CN" altLang="en-US" dirty="0"/>
              <a:t> </a:t>
            </a:r>
            <a:r>
              <a:rPr lang="en-US" altLang="zh-CN" dirty="0"/>
              <a:t>print</a:t>
            </a:r>
            <a:r>
              <a:rPr lang="zh-CN" altLang="en-US" dirty="0"/>
              <a:t> </a:t>
            </a:r>
            <a:r>
              <a:rPr lang="en-US" altLang="zh-CN" dirty="0"/>
              <a:t>these</a:t>
            </a:r>
            <a:r>
              <a:rPr lang="zh-CN" altLang="en-US" dirty="0"/>
              <a:t> </a:t>
            </a:r>
            <a:r>
              <a:rPr lang="en-US" altLang="zh-CN" dirty="0"/>
              <a:t>data</a:t>
            </a:r>
            <a:r>
              <a:rPr lang="zh-CN" altLang="en-US" dirty="0"/>
              <a:t> </a:t>
            </a:r>
            <a:r>
              <a:rPr lang="en-US" altLang="zh-CN" dirty="0"/>
              <a:t>in</a:t>
            </a:r>
            <a:r>
              <a:rPr lang="zh-CN" altLang="en-US" dirty="0"/>
              <a:t> </a:t>
            </a:r>
            <a:r>
              <a:rPr lang="en-US" altLang="zh-CN" dirty="0"/>
              <a:t>a</a:t>
            </a:r>
            <a:r>
              <a:rPr lang="zh-CN" altLang="en-US" dirty="0"/>
              <a:t> </a:t>
            </a:r>
            <a:r>
              <a:rPr lang="en-US" altLang="zh-CN" dirty="0"/>
              <a:t>neat</a:t>
            </a:r>
            <a:r>
              <a:rPr lang="zh-CN" altLang="en-US" dirty="0"/>
              <a:t> </a:t>
            </a:r>
            <a:r>
              <a:rPr lang="en-US" altLang="zh-CN" dirty="0"/>
              <a:t>way.</a:t>
            </a:r>
            <a:endParaRPr kumimoji="1" lang="zh-CN" altLang="en-US"/>
          </a:p>
        </p:txBody>
      </p:sp>
      <p:graphicFrame>
        <p:nvGraphicFramePr>
          <p:cNvPr id="4" name="表格 3">
            <a:extLst>
              <a:ext uri="{FF2B5EF4-FFF2-40B4-BE49-F238E27FC236}">
                <a16:creationId xmlns:a16="http://schemas.microsoft.com/office/drawing/2014/main" id="{2A558320-49DF-3F72-8129-C020C245955C}"/>
              </a:ext>
            </a:extLst>
          </p:cNvPr>
          <p:cNvGraphicFramePr>
            <a:graphicFrameLocks noGrp="1"/>
          </p:cNvGraphicFramePr>
          <p:nvPr>
            <p:extLst>
              <p:ext uri="{D42A27DB-BD31-4B8C-83A1-F6EECF244321}">
                <p14:modId xmlns:p14="http://schemas.microsoft.com/office/powerpoint/2010/main" val="4185269658"/>
              </p:ext>
            </p:extLst>
          </p:nvPr>
        </p:nvGraphicFramePr>
        <p:xfrm>
          <a:off x="5216026" y="62121"/>
          <a:ext cx="3472107" cy="2973630"/>
        </p:xfrm>
        <a:graphic>
          <a:graphicData uri="http://schemas.openxmlformats.org/drawingml/2006/table">
            <a:tbl>
              <a:tblPr firstRow="1" firstCol="1" bandRow="1"/>
              <a:tblGrid>
                <a:gridCol w="3472107">
                  <a:extLst>
                    <a:ext uri="{9D8B030D-6E8A-4147-A177-3AD203B41FA5}">
                      <a16:colId xmlns:a16="http://schemas.microsoft.com/office/drawing/2014/main" val="1603044771"/>
                    </a:ext>
                  </a:extLst>
                </a:gridCol>
              </a:tblGrid>
              <a:tr h="169470">
                <a:tc>
                  <a:txBody>
                    <a:bodyPr/>
                    <a:lstStyle/>
                    <a:p>
                      <a:r>
                        <a:rPr lang="en-US" altLang="zh-CN" sz="1000" b="1" i="1" kern="100" dirty="0">
                          <a:effectLst/>
                          <a:latin typeface="Times New Roman" panose="02020603050405020304" pitchFamily="18" charset="0"/>
                          <a:ea typeface="等线" panose="02010600030101010101" pitchFamily="2" charset="-122"/>
                        </a:rPr>
                        <a:t>data</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8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data =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"Name"</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cond_name,</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"Records"</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condition small"</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num_cond_small,</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condition medium"</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num_cond_medium,</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condition large"</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num_cond_large,</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negative target"</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num_targ_neg,</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positive target"</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num_targ_pos,</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small ratio"</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cond_small_ratio,</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medium ratio"</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cond_medium_ratio,</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large ratio"</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cond_large_ratio,</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"Total record num"</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num_total,</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"Parent entropy"</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e_parent,</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 small"</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e_small,</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 medium"</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e_medium,</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 large"</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e_large</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"Information Gain"</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"Info gain"</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info_gain,</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effectLst/>
                          <a:latin typeface="Courier New" panose="02070309020205020404" pitchFamily="49" charset="0"/>
                          <a:cs typeface="Courier New" panose="02070309020205020404" pitchFamily="49" charset="0"/>
                        </a:rPr>
                        <a:t> </a:t>
                      </a:r>
                      <a:endParaRPr lang="en-CN" sz="8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5" name="表格 4">
            <a:extLst>
              <a:ext uri="{FF2B5EF4-FFF2-40B4-BE49-F238E27FC236}">
                <a16:creationId xmlns:a16="http://schemas.microsoft.com/office/drawing/2014/main" id="{5D3CC0E7-198E-05D7-AFF5-300A4F614E4F}"/>
              </a:ext>
            </a:extLst>
          </p:cNvPr>
          <p:cNvGraphicFramePr>
            <a:graphicFrameLocks noGrp="1"/>
          </p:cNvGraphicFramePr>
          <p:nvPr>
            <p:extLst>
              <p:ext uri="{D42A27DB-BD31-4B8C-83A1-F6EECF244321}">
                <p14:modId xmlns:p14="http://schemas.microsoft.com/office/powerpoint/2010/main" val="4073815116"/>
              </p:ext>
            </p:extLst>
          </p:nvPr>
        </p:nvGraphicFramePr>
        <p:xfrm>
          <a:off x="5216026" y="3117717"/>
          <a:ext cx="6880378" cy="3678162"/>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72962">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Print result in the console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def </a:t>
                      </a:r>
                      <a:r>
                        <a:rPr lang="en-CN" altLang="zh-CN" sz="1000">
                          <a:solidFill>
                            <a:srgbClr val="56A8F5"/>
                          </a:solidFill>
                          <a:effectLst/>
                          <a:latin typeface="Courier New" panose="02070309020205020404" pitchFamily="49" charset="0"/>
                          <a:ea typeface="DengXian" panose="02010600030101010101" pitchFamily="2" charset="-122"/>
                          <a:cs typeface="Courier New" panose="02070309020205020404" pitchFamily="49" charset="0"/>
                        </a:rPr>
                        <a:t>console_log</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(data, indent=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Treat "Name" tage specially</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condition_name = data.get(</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"Name"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condition_name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is not None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print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\n\n</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&gt;&gt;&gt;&gt;&gt;&gt;&gt;&gt;&gt;&gt;&gt;&gt; "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condition_name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&lt;&lt;&lt;&lt;&lt;&lt;&lt;&lt;&lt;&lt;&lt;&lt;"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del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data[</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'Name'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Traverse all the data items.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for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key, val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in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data.items():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Dictionary type, parse section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isinstance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(val,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dict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Trick: make header constant length</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left_hyphens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31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(key))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2</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right_hyphens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31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(key) - left_hyphens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title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left_hyphens + key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right_hyphens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Section title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print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(title)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console_log(val, indent+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1</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Section contents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print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(key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str</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(val))</a:t>
                      </a:r>
                      <a:r>
                        <a:rPr lang="en-CN" altLang="zh-CN" sz="1000">
                          <a:effectLst/>
                          <a:latin typeface="Courier New" panose="02070309020205020404" pitchFamily="49" charset="0"/>
                          <a:cs typeface="Courier New" panose="02070309020205020404" pitchFamily="49" charset="0"/>
                        </a:rPr>
                        <a:t> </a:t>
                      </a:r>
                      <a:endParaRPr lang="en-CN" sz="10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6" name="Picture 1">
            <a:extLst>
              <a:ext uri="{FF2B5EF4-FFF2-40B4-BE49-F238E27FC236}">
                <a16:creationId xmlns:a16="http://schemas.microsoft.com/office/drawing/2014/main" id="{ABBD67AF-6CCB-5D11-D5A9-2F44768C4266}"/>
              </a:ext>
            </a:extLst>
          </p:cNvPr>
          <p:cNvPicPr>
            <a:picLocks noChangeAspect="1"/>
          </p:cNvPicPr>
          <p:nvPr/>
        </p:nvPicPr>
        <p:blipFill>
          <a:blip r:embed="rId2"/>
          <a:stretch>
            <a:fillRect/>
          </a:stretch>
        </p:blipFill>
        <p:spPr>
          <a:xfrm>
            <a:off x="9685798" y="210169"/>
            <a:ext cx="1914525" cy="2440940"/>
          </a:xfrm>
          <a:prstGeom prst="rect">
            <a:avLst/>
          </a:prstGeom>
        </p:spPr>
      </p:pic>
      <p:sp>
        <p:nvSpPr>
          <p:cNvPr id="7" name="下箭头 6">
            <a:extLst>
              <a:ext uri="{FF2B5EF4-FFF2-40B4-BE49-F238E27FC236}">
                <a16:creationId xmlns:a16="http://schemas.microsoft.com/office/drawing/2014/main" id="{A68551DD-ABD9-C8E3-FAFB-E60D1850619D}"/>
              </a:ext>
            </a:extLst>
          </p:cNvPr>
          <p:cNvSpPr/>
          <p:nvPr/>
        </p:nvSpPr>
        <p:spPr>
          <a:xfrm>
            <a:off x="6835701" y="2834326"/>
            <a:ext cx="232756" cy="523702"/>
          </a:xfrm>
          <a:prstGeom prst="down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下箭头 7">
            <a:extLst>
              <a:ext uri="{FF2B5EF4-FFF2-40B4-BE49-F238E27FC236}">
                <a16:creationId xmlns:a16="http://schemas.microsoft.com/office/drawing/2014/main" id="{432D491F-A2CF-D02C-447C-A8B7A1F9DB77}"/>
              </a:ext>
            </a:extLst>
          </p:cNvPr>
          <p:cNvSpPr/>
          <p:nvPr/>
        </p:nvSpPr>
        <p:spPr>
          <a:xfrm rot="10800000">
            <a:off x="10526682" y="2651109"/>
            <a:ext cx="232756" cy="599167"/>
          </a:xfrm>
          <a:prstGeom prst="down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40063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AAF1-57FD-3C1B-F8DB-02B33645B678}"/>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60334582-F42C-0AE6-6D05-FD9C5D81BD96}"/>
              </a:ext>
            </a:extLst>
          </p:cNvPr>
          <p:cNvSpPr>
            <a:spLocks noGrp="1"/>
          </p:cNvSpPr>
          <p:nvPr>
            <p:ph idx="1"/>
          </p:nvPr>
        </p:nvSpPr>
        <p:spPr/>
        <p:txBody>
          <a:bodyPr>
            <a:normAutofit lnSpcReduction="10000"/>
          </a:bodyPr>
          <a:lstStyle/>
          <a:p>
            <a:r>
              <a:rPr kumimoji="1" lang="en-US" altLang="zh-CN"/>
              <a:t>3.2</a:t>
            </a:r>
            <a:r>
              <a:rPr kumimoji="1" lang="zh-CN" altLang="en-US"/>
              <a:t> </a:t>
            </a:r>
            <a:r>
              <a:rPr kumimoji="1" lang="en-US" altLang="zh-CN" b="1" i="1"/>
              <a:t>binary_analysis()</a:t>
            </a:r>
            <a:r>
              <a:rPr kumimoji="1" lang="zh-CN" altLang="en-US" b="1" i="1"/>
              <a:t> </a:t>
            </a:r>
            <a:endParaRPr kumimoji="1" lang="en-US" altLang="zh-CN" b="1" i="1"/>
          </a:p>
          <a:p>
            <a:r>
              <a:rPr kumimoji="1" lang="en-US" altLang="zh-CN"/>
              <a:t>Analyze</a:t>
            </a:r>
            <a:r>
              <a:rPr kumimoji="1" lang="zh-CN" altLang="en-US"/>
              <a:t> </a:t>
            </a:r>
            <a:r>
              <a:rPr kumimoji="1" lang="en-US" altLang="zh-CN"/>
              <a:t>the</a:t>
            </a:r>
            <a:r>
              <a:rPr kumimoji="1" lang="zh-CN" altLang="en-US"/>
              <a:t> </a:t>
            </a:r>
            <a:r>
              <a:rPr kumimoji="1" lang="en-US" altLang="zh-CN"/>
              <a:t>classification</a:t>
            </a:r>
            <a:r>
              <a:rPr kumimoji="1" lang="zh-CN" altLang="en-US"/>
              <a:t> </a:t>
            </a:r>
            <a:r>
              <a:rPr kumimoji="1" lang="en-US" altLang="zh-CN"/>
              <a:t>using</a:t>
            </a:r>
            <a:r>
              <a:rPr kumimoji="1" lang="zh-CN" altLang="en-US"/>
              <a:t> </a:t>
            </a:r>
            <a:r>
              <a:rPr kumimoji="1" lang="en-US" altLang="zh-CN"/>
              <a:t>binary</a:t>
            </a:r>
            <a:r>
              <a:rPr kumimoji="1" lang="zh-CN" altLang="en-US"/>
              <a:t> </a:t>
            </a:r>
            <a:r>
              <a:rPr kumimoji="1" lang="en-US" altLang="zh-CN"/>
              <a:t>conditions.</a:t>
            </a:r>
          </a:p>
          <a:p>
            <a:pPr lvl="1"/>
            <a:r>
              <a:rPr kumimoji="1" lang="en-US" altLang="zh-CN"/>
              <a:t>Here,</a:t>
            </a:r>
            <a:r>
              <a:rPr kumimoji="1" lang="zh-CN" altLang="en-US"/>
              <a:t> </a:t>
            </a:r>
            <a:r>
              <a:rPr kumimoji="1" lang="en-US" altLang="zh-CN" i="1"/>
              <a:t>audience_sentiment</a:t>
            </a:r>
            <a:r>
              <a:rPr kumimoji="1" lang="zh-CN" altLang="en-US" i="1"/>
              <a:t> </a:t>
            </a:r>
            <a:r>
              <a:rPr kumimoji="1" lang="en-US" altLang="zh-CN"/>
              <a:t>is</a:t>
            </a:r>
            <a:r>
              <a:rPr kumimoji="1" lang="zh-CN" altLang="en-US"/>
              <a:t> </a:t>
            </a:r>
            <a:r>
              <a:rPr kumimoji="1" lang="en-US" altLang="zh-CN"/>
              <a:t>our</a:t>
            </a:r>
            <a:r>
              <a:rPr kumimoji="1" lang="zh-CN" altLang="en-US"/>
              <a:t> </a:t>
            </a:r>
            <a:r>
              <a:rPr kumimoji="1" lang="en-US" altLang="zh-CN"/>
              <a:t>only</a:t>
            </a:r>
            <a:r>
              <a:rPr kumimoji="1" lang="zh-CN" altLang="en-US"/>
              <a:t> </a:t>
            </a:r>
            <a:r>
              <a:rPr kumimoji="1" lang="en-US" altLang="zh-CN"/>
              <a:t>binary</a:t>
            </a:r>
            <a:r>
              <a:rPr kumimoji="1" lang="zh-CN" altLang="en-US"/>
              <a:t> </a:t>
            </a:r>
            <a:r>
              <a:rPr kumimoji="1" lang="en-US" altLang="zh-CN"/>
              <a:t>condition.</a:t>
            </a:r>
          </a:p>
          <a:p>
            <a:r>
              <a:rPr kumimoji="1" lang="en-US" altLang="zh-CN"/>
              <a:t>Generally,</a:t>
            </a:r>
            <a:r>
              <a:rPr kumimoji="1" lang="zh-CN" altLang="en-US"/>
              <a:t> </a:t>
            </a:r>
            <a:r>
              <a:rPr kumimoji="1" lang="en-US" altLang="zh-CN"/>
              <a:t>this</a:t>
            </a:r>
            <a:r>
              <a:rPr kumimoji="1" lang="zh-CN" altLang="en-US"/>
              <a:t> </a:t>
            </a:r>
            <a:r>
              <a:rPr kumimoji="1" lang="en-US" altLang="zh-CN"/>
              <a:t>function:</a:t>
            </a:r>
          </a:p>
          <a:p>
            <a:pPr lvl="1"/>
            <a:r>
              <a:rPr kumimoji="1" lang="en-US" altLang="zh-CN"/>
              <a:t>Compute</a:t>
            </a:r>
            <a:r>
              <a:rPr kumimoji="1" lang="zh-CN" altLang="en-US"/>
              <a:t> </a:t>
            </a:r>
            <a:r>
              <a:rPr kumimoji="1" lang="en-US" altLang="zh-CN"/>
              <a:t>emtropy</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children</a:t>
            </a:r>
            <a:r>
              <a:rPr kumimoji="1" lang="zh-CN" altLang="en-US"/>
              <a:t> </a:t>
            </a:r>
            <a:r>
              <a:rPr kumimoji="1" lang="en-US" altLang="zh-CN"/>
              <a:t>and</a:t>
            </a:r>
            <a:r>
              <a:rPr kumimoji="1" lang="zh-CN" altLang="en-US"/>
              <a:t> </a:t>
            </a:r>
            <a:r>
              <a:rPr kumimoji="1" lang="en-US" altLang="zh-CN"/>
              <a:t>parent;</a:t>
            </a:r>
          </a:p>
          <a:p>
            <a:pPr lvl="1"/>
            <a:r>
              <a:rPr kumimoji="1" lang="en-US" altLang="zh-CN"/>
              <a:t>and</a:t>
            </a:r>
            <a:r>
              <a:rPr kumimoji="1" lang="zh-CN" altLang="en-US"/>
              <a:t> </a:t>
            </a:r>
            <a:r>
              <a:rPr kumimoji="1" lang="en-US" altLang="zh-CN"/>
              <a:t>output</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split.</a:t>
            </a:r>
          </a:p>
          <a:p>
            <a:r>
              <a:rPr kumimoji="1" lang="en-US" altLang="zh-CN"/>
              <a:t>The</a:t>
            </a:r>
            <a:r>
              <a:rPr kumimoji="1" lang="zh-CN" altLang="en-US"/>
              <a:t> </a:t>
            </a:r>
            <a:r>
              <a:rPr kumimoji="1" lang="en-US" altLang="zh-CN"/>
              <a:t>larger</a:t>
            </a:r>
            <a:r>
              <a:rPr kumimoji="1" lang="zh-CN" altLang="en-US"/>
              <a:t> </a:t>
            </a:r>
            <a:r>
              <a:rPr kumimoji="1" lang="en-US" altLang="zh-CN"/>
              <a:t>the</a:t>
            </a:r>
            <a:r>
              <a:rPr kumimoji="1" lang="zh-CN" altLang="en-US"/>
              <a:t> </a:t>
            </a:r>
            <a:r>
              <a:rPr kumimoji="1" lang="en-US" altLang="zh-CN"/>
              <a:t>info</a:t>
            </a:r>
            <a:r>
              <a:rPr kumimoji="1" lang="zh-CN" altLang="en-US"/>
              <a:t> </a:t>
            </a:r>
            <a:r>
              <a:rPr kumimoji="1" lang="en-US" altLang="zh-CN"/>
              <a:t>gain</a:t>
            </a:r>
            <a:r>
              <a:rPr kumimoji="1" lang="zh-CN" altLang="en-US"/>
              <a:t> </a:t>
            </a:r>
            <a:r>
              <a:rPr kumimoji="1" lang="en-US" altLang="zh-CN"/>
              <a:t>is,</a:t>
            </a:r>
            <a:r>
              <a:rPr kumimoji="1" lang="zh-CN" altLang="en-US"/>
              <a:t> </a:t>
            </a:r>
            <a:r>
              <a:rPr kumimoji="1" lang="en-US" altLang="zh-CN"/>
              <a:t>the</a:t>
            </a:r>
            <a:r>
              <a:rPr kumimoji="1" lang="zh-CN" altLang="en-US"/>
              <a:t> </a:t>
            </a:r>
            <a:r>
              <a:rPr kumimoji="1" lang="en-US" altLang="zh-CN"/>
              <a:t>purer</a:t>
            </a:r>
            <a:r>
              <a:rPr kumimoji="1" lang="zh-CN" altLang="en-US"/>
              <a:t> </a:t>
            </a:r>
            <a:r>
              <a:rPr kumimoji="1" lang="en-US" altLang="zh-CN"/>
              <a:t>the</a:t>
            </a:r>
            <a:r>
              <a:rPr kumimoji="1" lang="zh-CN" altLang="en-US"/>
              <a:t> </a:t>
            </a:r>
            <a:r>
              <a:rPr kumimoji="1" lang="en-US" altLang="zh-CN"/>
              <a:t>classification.</a:t>
            </a:r>
          </a:p>
        </p:txBody>
      </p:sp>
      <p:sp>
        <p:nvSpPr>
          <p:cNvPr id="4" name="文本框 3">
            <a:extLst>
              <a:ext uri="{FF2B5EF4-FFF2-40B4-BE49-F238E27FC236}">
                <a16:creationId xmlns:a16="http://schemas.microsoft.com/office/drawing/2014/main" id="{4FD1E1DA-7123-1F5D-171F-D94E63CFFED9}"/>
              </a:ext>
            </a:extLst>
          </p:cNvPr>
          <p:cNvSpPr txBox="1"/>
          <p:nvPr/>
        </p:nvSpPr>
        <p:spPr>
          <a:xfrm>
            <a:off x="5449824" y="6456"/>
            <a:ext cx="5716180" cy="369332"/>
          </a:xfrm>
          <a:prstGeom prst="rect">
            <a:avLst/>
          </a:prstGeom>
          <a:noFill/>
        </p:spPr>
        <p:txBody>
          <a:bodyPr wrap="none" rtlCol="0">
            <a:spAutoFit/>
          </a:bodyPr>
          <a:lstStyle/>
          <a:p>
            <a:r>
              <a:rPr kumimoji="1" lang="en-US" altLang="zh-CN"/>
              <a:t>First,</a:t>
            </a:r>
            <a:r>
              <a:rPr kumimoji="1" lang="zh-CN" altLang="en-US"/>
              <a:t> </a:t>
            </a:r>
            <a:r>
              <a:rPr kumimoji="1" lang="en-US" altLang="zh-CN"/>
              <a:t>seperate</a:t>
            </a:r>
            <a:r>
              <a:rPr kumimoji="1" lang="zh-CN" altLang="en-US"/>
              <a:t> </a:t>
            </a:r>
            <a:r>
              <a:rPr kumimoji="1" lang="en-US" altLang="zh-CN"/>
              <a:t>every</a:t>
            </a:r>
            <a:r>
              <a:rPr kumimoji="1" lang="zh-CN" altLang="en-US"/>
              <a:t> </a:t>
            </a:r>
            <a:r>
              <a:rPr kumimoji="1" lang="en-US" altLang="zh-CN"/>
              <a:t>0s</a:t>
            </a:r>
            <a:r>
              <a:rPr kumimoji="1" lang="zh-CN" altLang="en-US"/>
              <a:t> </a:t>
            </a:r>
            <a:r>
              <a:rPr kumimoji="1" lang="en-US" altLang="zh-CN"/>
              <a:t>and</a:t>
            </a:r>
            <a:r>
              <a:rPr kumimoji="1" lang="zh-CN" altLang="en-US"/>
              <a:t> </a:t>
            </a:r>
            <a:r>
              <a:rPr kumimoji="1" lang="en-US" altLang="zh-CN"/>
              <a:t>1s</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classification</a:t>
            </a:r>
            <a:r>
              <a:rPr kumimoji="1" lang="zh-CN" altLang="en-US"/>
              <a:t> </a:t>
            </a:r>
            <a:r>
              <a:rPr kumimoji="1" lang="en-US" altLang="zh-CN"/>
              <a:t>condition.</a:t>
            </a:r>
            <a:endParaRPr kumimoji="1" lang="zh-CN" altLang="en-US"/>
          </a:p>
        </p:txBody>
      </p:sp>
      <p:graphicFrame>
        <p:nvGraphicFramePr>
          <p:cNvPr id="5" name="表格 4">
            <a:extLst>
              <a:ext uri="{FF2B5EF4-FFF2-40B4-BE49-F238E27FC236}">
                <a16:creationId xmlns:a16="http://schemas.microsoft.com/office/drawing/2014/main" id="{07609676-CE2F-9FAD-1110-EDD767B356B5}"/>
              </a:ext>
            </a:extLst>
          </p:cNvPr>
          <p:cNvGraphicFramePr>
            <a:graphicFrameLocks noGrp="1"/>
          </p:cNvGraphicFramePr>
          <p:nvPr>
            <p:extLst>
              <p:ext uri="{D42A27DB-BD31-4B8C-83A1-F6EECF244321}">
                <p14:modId xmlns:p14="http://schemas.microsoft.com/office/powerpoint/2010/main" val="4244450674"/>
              </p:ext>
            </p:extLst>
          </p:nvPr>
        </p:nvGraphicFramePr>
        <p:xfrm>
          <a:off x="5247944" y="1560368"/>
          <a:ext cx="6880378" cy="2046953"/>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02913">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Categorize into 2 conditions: negative and positive</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id_cond_neg = []       </a:t>
                      </a: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index of negative conditions</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id_cond_pos = []       </a:t>
                      </a: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index of positive conditions</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for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index, row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in </a:t>
                      </a:r>
                      <a:r>
                        <a:rPr lang="en-CN" altLang="zh-CN" sz="11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enumerate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id_cond_neg.append(index)</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elif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1</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id_cond_pos.append(index)</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raise </a:t>
                      </a:r>
                      <a:r>
                        <a:rPr lang="en-CN" altLang="zh-CN" sz="11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ValueError</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1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"Invalid binary value!"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100">
                          <a:effectLst/>
                          <a:latin typeface="Courier New" panose="02070309020205020404" pitchFamily="49" charset="0"/>
                          <a:cs typeface="Courier New" panose="02070309020205020404" pitchFamily="49" charset="0"/>
                        </a:rPr>
                        <a:t> </a:t>
                      </a:r>
                      <a:endParaRPr lang="en-CN" sz="11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6" name="文本框 5">
            <a:extLst>
              <a:ext uri="{FF2B5EF4-FFF2-40B4-BE49-F238E27FC236}">
                <a16:creationId xmlns:a16="http://schemas.microsoft.com/office/drawing/2014/main" id="{0226DBE9-54BF-CE22-9CA2-1668F8208F34}"/>
              </a:ext>
            </a:extLst>
          </p:cNvPr>
          <p:cNvSpPr txBox="1"/>
          <p:nvPr/>
        </p:nvSpPr>
        <p:spPr>
          <a:xfrm>
            <a:off x="5449824" y="3812352"/>
            <a:ext cx="6100196" cy="369332"/>
          </a:xfrm>
          <a:prstGeom prst="rect">
            <a:avLst/>
          </a:prstGeom>
          <a:noFill/>
        </p:spPr>
        <p:txBody>
          <a:bodyPr wrap="none" rtlCol="0">
            <a:spAutoFit/>
          </a:bodyPr>
          <a:lstStyle/>
          <a:p>
            <a:r>
              <a:rPr kumimoji="1" lang="en-US" altLang="zh-CN"/>
              <a:t>Second,</a:t>
            </a:r>
            <a:r>
              <a:rPr kumimoji="1" lang="zh-CN" altLang="en-US"/>
              <a:t> </a:t>
            </a:r>
            <a:r>
              <a:rPr kumimoji="1" lang="en-US" altLang="zh-CN"/>
              <a:t>count</a:t>
            </a:r>
            <a:r>
              <a:rPr kumimoji="1" lang="zh-CN" altLang="en-US"/>
              <a:t> </a:t>
            </a:r>
            <a:r>
              <a:rPr kumimoji="1" lang="en-US" altLang="zh-CN"/>
              <a:t>number</a:t>
            </a:r>
            <a:r>
              <a:rPr kumimoji="1" lang="zh-CN" altLang="en-US"/>
              <a:t> </a:t>
            </a:r>
            <a:r>
              <a:rPr kumimoji="1" lang="en-US" altLang="zh-CN"/>
              <a:t>of</a:t>
            </a:r>
            <a:r>
              <a:rPr kumimoji="1" lang="zh-CN" altLang="en-US"/>
              <a:t> </a:t>
            </a:r>
            <a:r>
              <a:rPr kumimoji="1" lang="en-US" altLang="zh-CN"/>
              <a:t>each</a:t>
            </a:r>
            <a:r>
              <a:rPr kumimoji="1" lang="zh-CN" altLang="en-US"/>
              <a:t> </a:t>
            </a:r>
            <a:r>
              <a:rPr kumimoji="1" lang="en-US" altLang="zh-CN"/>
              <a:t>class</a:t>
            </a:r>
            <a:r>
              <a:rPr kumimoji="1" lang="zh-CN" altLang="en-US"/>
              <a:t> </a:t>
            </a:r>
            <a:r>
              <a:rPr kumimoji="1" lang="en-US" altLang="zh-CN"/>
              <a:t>for</a:t>
            </a:r>
            <a:r>
              <a:rPr kumimoji="1" lang="zh-CN" altLang="en-US"/>
              <a:t> </a:t>
            </a:r>
            <a:r>
              <a:rPr kumimoji="1" lang="en-US" altLang="zh-CN"/>
              <a:t>every</a:t>
            </a:r>
            <a:r>
              <a:rPr kumimoji="1" lang="zh-CN" altLang="en-US"/>
              <a:t> </a:t>
            </a:r>
            <a:r>
              <a:rPr kumimoji="1" lang="en-US" altLang="zh-CN"/>
              <a:t>condition</a:t>
            </a:r>
            <a:r>
              <a:rPr kumimoji="1" lang="zh-CN" altLang="en-US"/>
              <a:t> </a:t>
            </a:r>
            <a:r>
              <a:rPr kumimoji="1" lang="en-US" altLang="zh-CN"/>
              <a:t>situations.</a:t>
            </a:r>
            <a:endParaRPr kumimoji="1" lang="zh-CN" altLang="en-US"/>
          </a:p>
        </p:txBody>
      </p:sp>
      <p:graphicFrame>
        <p:nvGraphicFramePr>
          <p:cNvPr id="7" name="表格 6">
            <a:extLst>
              <a:ext uri="{FF2B5EF4-FFF2-40B4-BE49-F238E27FC236}">
                <a16:creationId xmlns:a16="http://schemas.microsoft.com/office/drawing/2014/main" id="{56DBDE2A-D32F-3D04-1367-1248AA13C7FA}"/>
              </a:ext>
            </a:extLst>
          </p:cNvPr>
          <p:cNvGraphicFramePr>
            <a:graphicFrameLocks noGrp="1"/>
          </p:cNvGraphicFramePr>
          <p:nvPr>
            <p:extLst>
              <p:ext uri="{D42A27DB-BD31-4B8C-83A1-F6EECF244321}">
                <p14:modId xmlns:p14="http://schemas.microsoft.com/office/powerpoint/2010/main" val="1721946164"/>
              </p:ext>
            </p:extLst>
          </p:nvPr>
        </p:nvGraphicFramePr>
        <p:xfrm>
          <a:off x="5247944" y="4191206"/>
          <a:ext cx="6880378" cy="893873"/>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5984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634028">
                <a:tc>
                  <a:txBody>
                    <a:bodyPr/>
                    <a:lstStyle/>
                    <a:p>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Negative and positive part for each conditions</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[num_neg_neg, num_neg_pos] = count_within_condition(id_cond_neg, target)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[num_pos_neg, num_pos_pos] = count_within_condition(id_cond_pos, target)</a:t>
                      </a:r>
                      <a:r>
                        <a:rPr lang="en-CN" altLang="zh-CN" sz="1100">
                          <a:effectLst/>
                          <a:latin typeface="Courier New" panose="02070309020205020404" pitchFamily="49" charset="0"/>
                          <a:cs typeface="Courier New" panose="02070309020205020404" pitchFamily="49" charset="0"/>
                        </a:rPr>
                        <a:t> </a:t>
                      </a:r>
                      <a:endParaRPr lang="en-CN" sz="11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8" name="文本框 7">
            <a:extLst>
              <a:ext uri="{FF2B5EF4-FFF2-40B4-BE49-F238E27FC236}">
                <a16:creationId xmlns:a16="http://schemas.microsoft.com/office/drawing/2014/main" id="{F4DA60E5-9E90-1984-8742-6D7DA725AB06}"/>
              </a:ext>
            </a:extLst>
          </p:cNvPr>
          <p:cNvSpPr txBox="1"/>
          <p:nvPr/>
        </p:nvSpPr>
        <p:spPr>
          <a:xfrm>
            <a:off x="5449824" y="5117652"/>
            <a:ext cx="6678498" cy="646331"/>
          </a:xfrm>
          <a:prstGeom prst="rect">
            <a:avLst/>
          </a:prstGeom>
          <a:noFill/>
        </p:spPr>
        <p:txBody>
          <a:bodyPr wrap="square" rtlCol="0">
            <a:spAutoFit/>
          </a:bodyPr>
          <a:lstStyle/>
          <a:p>
            <a:r>
              <a:rPr kumimoji="1" lang="en-US" altLang="zh-CN"/>
              <a:t>Lastly,</a:t>
            </a:r>
            <a:r>
              <a:rPr kumimoji="1" lang="zh-CN" altLang="en-US"/>
              <a:t> </a:t>
            </a:r>
            <a:r>
              <a:rPr kumimoji="1" lang="en-US" altLang="zh-CN"/>
              <a:t>compute</a:t>
            </a:r>
            <a:r>
              <a:rPr kumimoji="1" lang="zh-CN" altLang="en-US"/>
              <a:t> </a:t>
            </a:r>
            <a:r>
              <a:rPr kumimoji="1" lang="en-US" altLang="zh-CN"/>
              <a:t>Entropy</a:t>
            </a:r>
            <a:r>
              <a:rPr kumimoji="1" lang="zh-CN" altLang="en-US"/>
              <a:t> </a:t>
            </a:r>
            <a:r>
              <a:rPr kumimoji="1" lang="en-US" altLang="zh-CN"/>
              <a:t>for</a:t>
            </a:r>
            <a:r>
              <a:rPr kumimoji="1" lang="zh-CN" altLang="en-US"/>
              <a:t> </a:t>
            </a:r>
            <a:r>
              <a:rPr kumimoji="1" lang="en-US" altLang="zh-CN"/>
              <a:t>parent</a:t>
            </a:r>
            <a:r>
              <a:rPr kumimoji="1" lang="zh-CN" altLang="en-US"/>
              <a:t> </a:t>
            </a:r>
            <a:r>
              <a:rPr kumimoji="1" lang="en-US" altLang="zh-CN"/>
              <a:t>and</a:t>
            </a:r>
            <a:r>
              <a:rPr kumimoji="1" lang="zh-CN" altLang="en-US"/>
              <a:t> </a:t>
            </a:r>
            <a:r>
              <a:rPr kumimoji="1" lang="en-US" altLang="zh-CN"/>
              <a:t>all</a:t>
            </a:r>
            <a:r>
              <a:rPr kumimoji="1" lang="zh-CN" altLang="en-US"/>
              <a:t> </a:t>
            </a:r>
            <a:r>
              <a:rPr kumimoji="1" lang="en-US" altLang="zh-CN"/>
              <a:t>children.</a:t>
            </a:r>
            <a:r>
              <a:rPr kumimoji="1" lang="zh-CN" altLang="en-US"/>
              <a:t> </a:t>
            </a:r>
            <a:r>
              <a:rPr kumimoji="1" lang="en-US" altLang="zh-CN"/>
              <a:t>Compute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seperation.</a:t>
            </a:r>
            <a:endParaRPr kumimoji="1" lang="zh-CN" altLang="en-US"/>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E17D99E1-CA81-9DFF-C3C1-FF4B66A65A4A}"/>
                  </a:ext>
                </a:extLst>
              </p:cNvPr>
              <p:cNvSpPr txBox="1"/>
              <p:nvPr/>
            </p:nvSpPr>
            <p:spPr>
              <a:xfrm>
                <a:off x="5455544" y="5796556"/>
                <a:ext cx="6094476" cy="106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𝐺𝐴𝐼𝑁</m:t>
                          </m:r>
                        </m:e>
                        <m:sub>
                          <m:r>
                            <a:rPr lang="zh-CN" altLang="en-US" i="1">
                              <a:latin typeface="Cambria Math" panose="02040503050406030204" pitchFamily="18" charset="0"/>
                            </a:rPr>
                            <m:t>𝑠𝑝𝑙𝑖𝑡</m:t>
                          </m:r>
                        </m:sub>
                      </m:sSub>
                      <m:r>
                        <a:rPr lang="zh-CN" altLang="en-US" i="0">
                          <a:latin typeface="Cambria Math" panose="02040503050406030204" pitchFamily="18" charset="0"/>
                        </a:rPr>
                        <m:t>=</m:t>
                      </m:r>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𝑝𝑎𝑟𝑒𝑛𝑡</m:t>
                          </m:r>
                        </m:e>
                      </m:d>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num>
                            <m:den>
                              <m:r>
                                <a:rPr lang="zh-CN" altLang="en-US" i="1">
                                  <a:latin typeface="Cambria Math" panose="02040503050406030204" pitchFamily="18" charset="0"/>
                                </a:rPr>
                                <m:t>𝑛</m:t>
                              </m:r>
                            </m:den>
                          </m:f>
                        </m:e>
                      </m:nary>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𝑐𝑜𝑛𝑑𝑖𝑡𝑖𝑜</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e>
                      </m:d>
                    </m:oMath>
                  </m:oMathPara>
                </a14:m>
                <a:endParaRPr lang="zh-CN" altLang="en-US"/>
              </a:p>
            </p:txBody>
          </p:sp>
        </mc:Choice>
        <mc:Fallback>
          <p:sp>
            <p:nvSpPr>
              <p:cNvPr id="10" name="文本框 9">
                <a:extLst>
                  <a:ext uri="{FF2B5EF4-FFF2-40B4-BE49-F238E27FC236}">
                    <a16:creationId xmlns:a16="http://schemas.microsoft.com/office/drawing/2014/main" id="{E17D99E1-CA81-9DFF-C3C1-FF4B66A65A4A}"/>
                  </a:ext>
                </a:extLst>
              </p:cNvPr>
              <p:cNvSpPr txBox="1">
                <a:spLocks noRot="1" noChangeAspect="1" noMove="1" noResize="1" noEditPoints="1" noAdjustHandles="1" noChangeArrowheads="1" noChangeShapeType="1" noTextEdit="1"/>
              </p:cNvSpPr>
              <p:nvPr/>
            </p:nvSpPr>
            <p:spPr>
              <a:xfrm>
                <a:off x="5455544" y="5796556"/>
                <a:ext cx="6094476" cy="1061444"/>
              </a:xfrm>
              <a:prstGeom prst="rect">
                <a:avLst/>
              </a:prstGeom>
              <a:blipFill>
                <a:blip r:embed="rId2"/>
                <a:stretch>
                  <a:fillRect t="-60714" b="-125000"/>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9FB6A968-3F91-5DFA-A94F-11976030885C}"/>
              </a:ext>
            </a:extLst>
          </p:cNvPr>
          <p:cNvGrpSpPr/>
          <p:nvPr/>
        </p:nvGrpSpPr>
        <p:grpSpPr>
          <a:xfrm>
            <a:off x="7133926" y="505191"/>
            <a:ext cx="3108414" cy="850146"/>
            <a:chOff x="6747002" y="325017"/>
            <a:chExt cx="3108414" cy="850146"/>
          </a:xfrm>
        </p:grpSpPr>
        <p:sp>
          <p:nvSpPr>
            <p:cNvPr id="13" name="椭圆 12">
              <a:extLst>
                <a:ext uri="{FF2B5EF4-FFF2-40B4-BE49-F238E27FC236}">
                  <a16:creationId xmlns:a16="http://schemas.microsoft.com/office/drawing/2014/main" id="{7E9BD9A5-68FB-D37A-2338-751799B72D2D}"/>
                </a:ext>
              </a:extLst>
            </p:cNvPr>
            <p:cNvSpPr/>
            <p:nvPr/>
          </p:nvSpPr>
          <p:spPr>
            <a:xfrm>
              <a:off x="7751253" y="325017"/>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Sentiment</a:t>
              </a:r>
              <a:endParaRPr kumimoji="1" lang="zh-CN" altLang="en-US" sz="1000">
                <a:solidFill>
                  <a:schemeClr val="tx1"/>
                </a:solidFill>
              </a:endParaRPr>
            </a:p>
          </p:txBody>
        </p:sp>
        <p:sp>
          <p:nvSpPr>
            <p:cNvPr id="14" name="椭圆 13">
              <a:extLst>
                <a:ext uri="{FF2B5EF4-FFF2-40B4-BE49-F238E27FC236}">
                  <a16:creationId xmlns:a16="http://schemas.microsoft.com/office/drawing/2014/main" id="{2C38C47D-8111-FF82-7229-93DC082ADE27}"/>
                </a:ext>
              </a:extLst>
            </p:cNvPr>
            <p:cNvSpPr/>
            <p:nvPr/>
          </p:nvSpPr>
          <p:spPr>
            <a:xfrm>
              <a:off x="6747002"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negative</a:t>
              </a:r>
              <a:endParaRPr kumimoji="1" lang="zh-CN" altLang="en-US" sz="1400">
                <a:solidFill>
                  <a:schemeClr val="tx1"/>
                </a:solidFill>
              </a:endParaRPr>
            </a:p>
          </p:txBody>
        </p:sp>
        <p:sp>
          <p:nvSpPr>
            <p:cNvPr id="15" name="椭圆 14">
              <a:extLst>
                <a:ext uri="{FF2B5EF4-FFF2-40B4-BE49-F238E27FC236}">
                  <a16:creationId xmlns:a16="http://schemas.microsoft.com/office/drawing/2014/main" id="{4191B2EC-DE95-9FD1-8D7E-6718899C79C0}"/>
                </a:ext>
              </a:extLst>
            </p:cNvPr>
            <p:cNvSpPr/>
            <p:nvPr/>
          </p:nvSpPr>
          <p:spPr>
            <a:xfrm>
              <a:off x="8483621"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positive</a:t>
              </a:r>
              <a:endParaRPr kumimoji="1" lang="zh-CN" altLang="en-US" sz="1400">
                <a:solidFill>
                  <a:schemeClr val="tx1"/>
                </a:solidFill>
              </a:endParaRPr>
            </a:p>
          </p:txBody>
        </p:sp>
        <p:cxnSp>
          <p:nvCxnSpPr>
            <p:cNvPr id="16" name="直线连接符 15">
              <a:extLst>
                <a:ext uri="{FF2B5EF4-FFF2-40B4-BE49-F238E27FC236}">
                  <a16:creationId xmlns:a16="http://schemas.microsoft.com/office/drawing/2014/main" id="{B742301D-81BE-567C-C00E-EEFD5D4ADB91}"/>
                </a:ext>
              </a:extLst>
            </p:cNvPr>
            <p:cNvCxnSpPr>
              <a:cxnSpLocks/>
              <a:stCxn id="13" idx="3"/>
              <a:endCxn id="14" idx="0"/>
            </p:cNvCxnSpPr>
            <p:nvPr/>
          </p:nvCxnSpPr>
          <p:spPr>
            <a:xfrm flipH="1">
              <a:off x="7432900" y="642360"/>
              <a:ext cx="479431"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F05BDBFF-1E78-367E-BDE9-A53E3B3DFA17}"/>
                </a:ext>
              </a:extLst>
            </p:cNvPr>
            <p:cNvCxnSpPr>
              <a:cxnSpLocks/>
              <a:stCxn id="13" idx="5"/>
              <a:endCxn id="15" idx="0"/>
            </p:cNvCxnSpPr>
            <p:nvPr/>
          </p:nvCxnSpPr>
          <p:spPr>
            <a:xfrm>
              <a:off x="8690086" y="642360"/>
              <a:ext cx="479433"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7C2E51B-8280-85C6-6798-BE798A043099}"/>
                </a:ext>
              </a:extLst>
            </p:cNvPr>
            <p:cNvSpPr txBox="1"/>
            <p:nvPr/>
          </p:nvSpPr>
          <p:spPr>
            <a:xfrm>
              <a:off x="8906341" y="631360"/>
              <a:ext cx="404084" cy="253916"/>
            </a:xfrm>
            <a:prstGeom prst="rect">
              <a:avLst/>
            </a:prstGeom>
            <a:noFill/>
          </p:spPr>
          <p:txBody>
            <a:bodyPr wrap="square" rtlCol="0">
              <a:spAutoFit/>
            </a:bodyPr>
            <a:lstStyle/>
            <a:p>
              <a:r>
                <a:rPr kumimoji="1" lang="en-US" altLang="zh-CN" sz="1050"/>
                <a:t>98</a:t>
              </a:r>
              <a:endParaRPr kumimoji="1" lang="zh-CN" altLang="en-US" sz="1050"/>
            </a:p>
          </p:txBody>
        </p:sp>
        <p:sp>
          <p:nvSpPr>
            <p:cNvPr id="19" name="文本框 18">
              <a:extLst>
                <a:ext uri="{FF2B5EF4-FFF2-40B4-BE49-F238E27FC236}">
                  <a16:creationId xmlns:a16="http://schemas.microsoft.com/office/drawing/2014/main" id="{7485657D-D11F-9109-8AB2-5F700E80B0BB}"/>
                </a:ext>
              </a:extLst>
            </p:cNvPr>
            <p:cNvSpPr txBox="1"/>
            <p:nvPr/>
          </p:nvSpPr>
          <p:spPr>
            <a:xfrm>
              <a:off x="7340476" y="643128"/>
              <a:ext cx="404084" cy="253916"/>
            </a:xfrm>
            <a:prstGeom prst="rect">
              <a:avLst/>
            </a:prstGeom>
            <a:noFill/>
          </p:spPr>
          <p:txBody>
            <a:bodyPr wrap="square" rtlCol="0">
              <a:spAutoFit/>
            </a:bodyPr>
            <a:lstStyle/>
            <a:p>
              <a:r>
                <a:rPr kumimoji="1" lang="en-US" altLang="zh-CN" sz="1050"/>
                <a:t>19</a:t>
              </a:r>
              <a:endParaRPr kumimoji="1" lang="zh-CN" altLang="en-US" sz="1050"/>
            </a:p>
          </p:txBody>
        </p:sp>
      </p:grpSp>
    </p:spTree>
    <p:extLst>
      <p:ext uri="{BB962C8B-B14F-4D97-AF65-F5344CB8AC3E}">
        <p14:creationId xmlns:p14="http://schemas.microsoft.com/office/powerpoint/2010/main" val="240777328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AAF1-57FD-3C1B-F8DB-02B33645B678}"/>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60334582-F42C-0AE6-6D05-FD9C5D81BD96}"/>
              </a:ext>
            </a:extLst>
          </p:cNvPr>
          <p:cNvSpPr>
            <a:spLocks noGrp="1"/>
          </p:cNvSpPr>
          <p:nvPr>
            <p:ph idx="1"/>
          </p:nvPr>
        </p:nvSpPr>
        <p:spPr/>
        <p:txBody>
          <a:bodyPr>
            <a:normAutofit lnSpcReduction="10000"/>
          </a:bodyPr>
          <a:lstStyle/>
          <a:p>
            <a:r>
              <a:rPr kumimoji="1" lang="en-US" altLang="zh-CN"/>
              <a:t>3.2</a:t>
            </a:r>
            <a:r>
              <a:rPr kumimoji="1" lang="zh-CN" altLang="en-US"/>
              <a:t> </a:t>
            </a:r>
            <a:r>
              <a:rPr kumimoji="1" lang="en-US" altLang="zh-CN" b="1" i="1"/>
              <a:t>binary_analysis()</a:t>
            </a:r>
          </a:p>
          <a:p>
            <a:r>
              <a:rPr kumimoji="1" lang="en-US" altLang="zh-CN"/>
              <a:t>Analyze</a:t>
            </a:r>
            <a:r>
              <a:rPr kumimoji="1" lang="zh-CN" altLang="en-US"/>
              <a:t> </a:t>
            </a:r>
            <a:r>
              <a:rPr kumimoji="1" lang="en-US" altLang="zh-CN"/>
              <a:t>the</a:t>
            </a:r>
            <a:r>
              <a:rPr kumimoji="1" lang="zh-CN" altLang="en-US"/>
              <a:t> </a:t>
            </a:r>
            <a:r>
              <a:rPr kumimoji="1" lang="en-US" altLang="zh-CN"/>
              <a:t>classification</a:t>
            </a:r>
            <a:r>
              <a:rPr kumimoji="1" lang="zh-CN" altLang="en-US"/>
              <a:t> </a:t>
            </a:r>
            <a:r>
              <a:rPr kumimoji="1" lang="en-US" altLang="zh-CN"/>
              <a:t>using</a:t>
            </a:r>
            <a:r>
              <a:rPr kumimoji="1" lang="zh-CN" altLang="en-US"/>
              <a:t> </a:t>
            </a:r>
            <a:r>
              <a:rPr kumimoji="1" lang="en-US" altLang="zh-CN"/>
              <a:t>binary</a:t>
            </a:r>
            <a:r>
              <a:rPr kumimoji="1" lang="zh-CN" altLang="en-US"/>
              <a:t> </a:t>
            </a:r>
            <a:r>
              <a:rPr kumimoji="1" lang="en-US" altLang="zh-CN"/>
              <a:t>conditions.</a:t>
            </a:r>
          </a:p>
          <a:p>
            <a:pPr lvl="1"/>
            <a:r>
              <a:rPr kumimoji="1" lang="en-US" altLang="zh-CN"/>
              <a:t>Here,</a:t>
            </a:r>
            <a:r>
              <a:rPr kumimoji="1" lang="zh-CN" altLang="en-US"/>
              <a:t> </a:t>
            </a:r>
            <a:r>
              <a:rPr kumimoji="1" lang="en-US" altLang="zh-CN" i="1"/>
              <a:t>audience_sentiment</a:t>
            </a:r>
            <a:r>
              <a:rPr kumimoji="1" lang="zh-CN" altLang="en-US" i="1"/>
              <a:t> </a:t>
            </a:r>
            <a:r>
              <a:rPr kumimoji="1" lang="en-US" altLang="zh-CN"/>
              <a:t>is</a:t>
            </a:r>
            <a:r>
              <a:rPr kumimoji="1" lang="zh-CN" altLang="en-US"/>
              <a:t> </a:t>
            </a:r>
            <a:r>
              <a:rPr kumimoji="1" lang="en-US" altLang="zh-CN"/>
              <a:t>our</a:t>
            </a:r>
            <a:r>
              <a:rPr kumimoji="1" lang="zh-CN" altLang="en-US"/>
              <a:t> </a:t>
            </a:r>
            <a:r>
              <a:rPr kumimoji="1" lang="en-US" altLang="zh-CN"/>
              <a:t>only</a:t>
            </a:r>
            <a:r>
              <a:rPr kumimoji="1" lang="zh-CN" altLang="en-US"/>
              <a:t> </a:t>
            </a:r>
            <a:r>
              <a:rPr kumimoji="1" lang="en-US" altLang="zh-CN"/>
              <a:t>binary</a:t>
            </a:r>
            <a:r>
              <a:rPr kumimoji="1" lang="zh-CN" altLang="en-US"/>
              <a:t> </a:t>
            </a:r>
            <a:r>
              <a:rPr kumimoji="1" lang="en-US" altLang="zh-CN"/>
              <a:t>condition.</a:t>
            </a:r>
          </a:p>
          <a:p>
            <a:r>
              <a:rPr kumimoji="1" lang="en-US" altLang="zh-CN"/>
              <a:t>Generally,</a:t>
            </a:r>
            <a:r>
              <a:rPr kumimoji="1" lang="zh-CN" altLang="en-US"/>
              <a:t> </a:t>
            </a:r>
            <a:r>
              <a:rPr kumimoji="1" lang="en-US" altLang="zh-CN"/>
              <a:t>this</a:t>
            </a:r>
            <a:r>
              <a:rPr kumimoji="1" lang="zh-CN" altLang="en-US"/>
              <a:t> </a:t>
            </a:r>
            <a:r>
              <a:rPr kumimoji="1" lang="en-US" altLang="zh-CN"/>
              <a:t>function:</a:t>
            </a:r>
          </a:p>
          <a:p>
            <a:pPr lvl="1"/>
            <a:r>
              <a:rPr kumimoji="1" lang="en-US" altLang="zh-CN"/>
              <a:t>Compute</a:t>
            </a:r>
            <a:r>
              <a:rPr kumimoji="1" lang="zh-CN" altLang="en-US"/>
              <a:t> </a:t>
            </a:r>
            <a:r>
              <a:rPr kumimoji="1" lang="en-US" altLang="zh-CN"/>
              <a:t>emtropy</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children</a:t>
            </a:r>
            <a:r>
              <a:rPr kumimoji="1" lang="zh-CN" altLang="en-US"/>
              <a:t> </a:t>
            </a:r>
            <a:r>
              <a:rPr kumimoji="1" lang="en-US" altLang="zh-CN"/>
              <a:t>and</a:t>
            </a:r>
            <a:r>
              <a:rPr kumimoji="1" lang="zh-CN" altLang="en-US"/>
              <a:t> </a:t>
            </a:r>
            <a:r>
              <a:rPr kumimoji="1" lang="en-US" altLang="zh-CN"/>
              <a:t>parent;</a:t>
            </a:r>
          </a:p>
          <a:p>
            <a:pPr lvl="1"/>
            <a:r>
              <a:rPr kumimoji="1" lang="en-US" altLang="zh-CN"/>
              <a:t>and</a:t>
            </a:r>
            <a:r>
              <a:rPr kumimoji="1" lang="zh-CN" altLang="en-US"/>
              <a:t> </a:t>
            </a:r>
            <a:r>
              <a:rPr kumimoji="1" lang="en-US" altLang="zh-CN"/>
              <a:t>output</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split.</a:t>
            </a:r>
          </a:p>
          <a:p>
            <a:r>
              <a:rPr kumimoji="1" lang="en-US" altLang="zh-CN"/>
              <a:t>The</a:t>
            </a:r>
            <a:r>
              <a:rPr kumimoji="1" lang="zh-CN" altLang="en-US"/>
              <a:t> </a:t>
            </a:r>
            <a:r>
              <a:rPr kumimoji="1" lang="en-US" altLang="zh-CN"/>
              <a:t>larger</a:t>
            </a:r>
            <a:r>
              <a:rPr kumimoji="1" lang="zh-CN" altLang="en-US"/>
              <a:t> </a:t>
            </a:r>
            <a:r>
              <a:rPr kumimoji="1" lang="en-US" altLang="zh-CN"/>
              <a:t>the</a:t>
            </a:r>
            <a:r>
              <a:rPr kumimoji="1" lang="zh-CN" altLang="en-US"/>
              <a:t> </a:t>
            </a:r>
            <a:r>
              <a:rPr kumimoji="1" lang="en-US" altLang="zh-CN"/>
              <a:t>info</a:t>
            </a:r>
            <a:r>
              <a:rPr kumimoji="1" lang="zh-CN" altLang="en-US"/>
              <a:t> </a:t>
            </a:r>
            <a:r>
              <a:rPr kumimoji="1" lang="en-US" altLang="zh-CN"/>
              <a:t>gain</a:t>
            </a:r>
            <a:r>
              <a:rPr kumimoji="1" lang="zh-CN" altLang="en-US"/>
              <a:t> </a:t>
            </a:r>
            <a:r>
              <a:rPr kumimoji="1" lang="en-US" altLang="zh-CN"/>
              <a:t>is,</a:t>
            </a:r>
            <a:r>
              <a:rPr kumimoji="1" lang="zh-CN" altLang="en-US"/>
              <a:t> </a:t>
            </a:r>
            <a:r>
              <a:rPr kumimoji="1" lang="en-US" altLang="zh-CN"/>
              <a:t>the</a:t>
            </a:r>
            <a:r>
              <a:rPr kumimoji="1" lang="zh-CN" altLang="en-US"/>
              <a:t> </a:t>
            </a:r>
            <a:r>
              <a:rPr kumimoji="1" lang="en-US" altLang="zh-CN"/>
              <a:t>purer</a:t>
            </a:r>
            <a:r>
              <a:rPr kumimoji="1" lang="zh-CN" altLang="en-US"/>
              <a:t> </a:t>
            </a:r>
            <a:r>
              <a:rPr kumimoji="1" lang="en-US" altLang="zh-CN"/>
              <a:t>the</a:t>
            </a:r>
            <a:r>
              <a:rPr kumimoji="1" lang="zh-CN" altLang="en-US"/>
              <a:t> </a:t>
            </a:r>
            <a:r>
              <a:rPr kumimoji="1" lang="en-US" altLang="zh-CN"/>
              <a:t>classification.</a:t>
            </a:r>
          </a:p>
        </p:txBody>
      </p:sp>
      <p:sp>
        <p:nvSpPr>
          <p:cNvPr id="8" name="文本框 7">
            <a:extLst>
              <a:ext uri="{FF2B5EF4-FFF2-40B4-BE49-F238E27FC236}">
                <a16:creationId xmlns:a16="http://schemas.microsoft.com/office/drawing/2014/main" id="{F4DA60E5-9E90-1984-8742-6D7DA725AB06}"/>
              </a:ext>
            </a:extLst>
          </p:cNvPr>
          <p:cNvSpPr txBox="1"/>
          <p:nvPr/>
        </p:nvSpPr>
        <p:spPr>
          <a:xfrm>
            <a:off x="5455544" y="66999"/>
            <a:ext cx="6678498" cy="646331"/>
          </a:xfrm>
          <a:prstGeom prst="rect">
            <a:avLst/>
          </a:prstGeom>
          <a:noFill/>
        </p:spPr>
        <p:txBody>
          <a:bodyPr wrap="square" rtlCol="0">
            <a:spAutoFit/>
          </a:bodyPr>
          <a:lstStyle/>
          <a:p>
            <a:r>
              <a:rPr kumimoji="1" lang="en-US" altLang="zh-CN"/>
              <a:t>Lastly,</a:t>
            </a:r>
            <a:r>
              <a:rPr kumimoji="1" lang="zh-CN" altLang="en-US"/>
              <a:t> </a:t>
            </a:r>
            <a:r>
              <a:rPr kumimoji="1" lang="en-US" altLang="zh-CN"/>
              <a:t>compute</a:t>
            </a:r>
            <a:r>
              <a:rPr kumimoji="1" lang="zh-CN" altLang="en-US"/>
              <a:t> </a:t>
            </a:r>
            <a:r>
              <a:rPr kumimoji="1" lang="en-US" altLang="zh-CN"/>
              <a:t>Entropy</a:t>
            </a:r>
            <a:r>
              <a:rPr kumimoji="1" lang="zh-CN" altLang="en-US"/>
              <a:t> </a:t>
            </a:r>
            <a:r>
              <a:rPr kumimoji="1" lang="en-US" altLang="zh-CN"/>
              <a:t>for</a:t>
            </a:r>
            <a:r>
              <a:rPr kumimoji="1" lang="zh-CN" altLang="en-US"/>
              <a:t> </a:t>
            </a:r>
            <a:r>
              <a:rPr kumimoji="1" lang="en-US" altLang="zh-CN"/>
              <a:t>parent</a:t>
            </a:r>
            <a:r>
              <a:rPr kumimoji="1" lang="zh-CN" altLang="en-US"/>
              <a:t> </a:t>
            </a:r>
            <a:r>
              <a:rPr kumimoji="1" lang="en-US" altLang="zh-CN"/>
              <a:t>and</a:t>
            </a:r>
            <a:r>
              <a:rPr kumimoji="1" lang="zh-CN" altLang="en-US"/>
              <a:t> </a:t>
            </a:r>
            <a:r>
              <a:rPr kumimoji="1" lang="en-US" altLang="zh-CN"/>
              <a:t>all</a:t>
            </a:r>
            <a:r>
              <a:rPr kumimoji="1" lang="zh-CN" altLang="en-US"/>
              <a:t> </a:t>
            </a:r>
            <a:r>
              <a:rPr kumimoji="1" lang="en-US" altLang="zh-CN"/>
              <a:t>children.</a:t>
            </a:r>
            <a:r>
              <a:rPr kumimoji="1" lang="zh-CN" altLang="en-US"/>
              <a:t> </a:t>
            </a:r>
            <a:r>
              <a:rPr kumimoji="1" lang="en-US" altLang="zh-CN"/>
              <a:t>Compute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seperation.</a:t>
            </a:r>
            <a:endParaRPr kumimoji="1" lang="zh-CN" altLang="en-US"/>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E17D99E1-CA81-9DFF-C3C1-FF4B66A65A4A}"/>
                  </a:ext>
                </a:extLst>
              </p:cNvPr>
              <p:cNvSpPr txBox="1"/>
              <p:nvPr/>
            </p:nvSpPr>
            <p:spPr>
              <a:xfrm>
                <a:off x="5455544" y="713330"/>
                <a:ext cx="6094476" cy="106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𝐺𝐴𝐼𝑁</m:t>
                          </m:r>
                        </m:e>
                        <m:sub>
                          <m:r>
                            <a:rPr lang="zh-CN" altLang="en-US" i="1">
                              <a:latin typeface="Cambria Math" panose="02040503050406030204" pitchFamily="18" charset="0"/>
                            </a:rPr>
                            <m:t>𝑠𝑝𝑙𝑖𝑡</m:t>
                          </m:r>
                        </m:sub>
                      </m:sSub>
                      <m:r>
                        <a:rPr lang="zh-CN" altLang="en-US" i="0">
                          <a:latin typeface="Cambria Math" panose="02040503050406030204" pitchFamily="18" charset="0"/>
                        </a:rPr>
                        <m:t>=</m:t>
                      </m:r>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𝑝𝑎𝑟𝑒𝑛𝑡</m:t>
                          </m:r>
                        </m:e>
                      </m:d>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num>
                            <m:den>
                              <m:r>
                                <a:rPr lang="zh-CN" altLang="en-US" i="1">
                                  <a:latin typeface="Cambria Math" panose="02040503050406030204" pitchFamily="18" charset="0"/>
                                </a:rPr>
                                <m:t>𝑛</m:t>
                              </m:r>
                            </m:den>
                          </m:f>
                        </m:e>
                      </m:nary>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𝑐𝑜𝑛𝑑𝑖𝑡𝑖𝑜</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e>
                      </m:d>
                    </m:oMath>
                  </m:oMathPara>
                </a14:m>
                <a:endParaRPr lang="zh-CN" altLang="en-US"/>
              </a:p>
            </p:txBody>
          </p:sp>
        </mc:Choice>
        <mc:Fallback>
          <p:sp>
            <p:nvSpPr>
              <p:cNvPr id="10" name="文本框 9">
                <a:extLst>
                  <a:ext uri="{FF2B5EF4-FFF2-40B4-BE49-F238E27FC236}">
                    <a16:creationId xmlns:a16="http://schemas.microsoft.com/office/drawing/2014/main" id="{E17D99E1-CA81-9DFF-C3C1-FF4B66A65A4A}"/>
                  </a:ext>
                </a:extLst>
              </p:cNvPr>
              <p:cNvSpPr txBox="1">
                <a:spLocks noRot="1" noChangeAspect="1" noMove="1" noResize="1" noEditPoints="1" noAdjustHandles="1" noChangeArrowheads="1" noChangeShapeType="1" noTextEdit="1"/>
              </p:cNvSpPr>
              <p:nvPr/>
            </p:nvSpPr>
            <p:spPr>
              <a:xfrm>
                <a:off x="5455544" y="713330"/>
                <a:ext cx="6094476" cy="1061444"/>
              </a:xfrm>
              <a:prstGeom prst="rect">
                <a:avLst/>
              </a:prstGeom>
              <a:blipFill>
                <a:blip r:embed="rId2"/>
                <a:stretch>
                  <a:fillRect t="-60714" b="-123810"/>
                </a:stretch>
              </a:blipFill>
            </p:spPr>
            <p:txBody>
              <a:bodyPr/>
              <a:lstStyle/>
              <a:p>
                <a:r>
                  <a:rPr lang="zh-CN" altLang="en-US">
                    <a:noFill/>
                  </a:rPr>
                  <a:t> </a:t>
                </a:r>
              </a:p>
            </p:txBody>
          </p:sp>
        </mc:Fallback>
      </mc:AlternateContent>
      <p:graphicFrame>
        <p:nvGraphicFramePr>
          <p:cNvPr id="9" name="表格 8">
            <a:extLst>
              <a:ext uri="{FF2B5EF4-FFF2-40B4-BE49-F238E27FC236}">
                <a16:creationId xmlns:a16="http://schemas.microsoft.com/office/drawing/2014/main" id="{DAE1C5DA-70EA-BD2F-4249-BFC066BD2C82}"/>
              </a:ext>
            </a:extLst>
          </p:cNvPr>
          <p:cNvGraphicFramePr>
            <a:graphicFrameLocks noGrp="1"/>
          </p:cNvGraphicFramePr>
          <p:nvPr>
            <p:extLst>
              <p:ext uri="{D42A27DB-BD31-4B8C-83A1-F6EECF244321}">
                <p14:modId xmlns:p14="http://schemas.microsoft.com/office/powerpoint/2010/main" val="216216620"/>
              </p:ext>
            </p:extLst>
          </p:nvPr>
        </p:nvGraphicFramePr>
        <p:xfrm>
          <a:off x="5253664" y="1774774"/>
          <a:ext cx="6880378" cy="470616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sz="900" kern="100">
                          <a:solidFill>
                            <a:srgbClr val="7A7E85"/>
                          </a:solidFill>
                          <a:effectLst/>
                          <a:latin typeface="Courier New" panose="02070309020205020404" pitchFamily="49" charset="0"/>
                          <a:cs typeface="Courier New" panose="02070309020205020404" pitchFamily="49" charset="0"/>
                        </a:rPr>
                        <a:t># Compute entropy</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Compute number of target neg &amp; pos</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num_targ_neg = </a:t>
                      </a:r>
                      <a:r>
                        <a:rPr lang="en-CN" sz="900" kern="100">
                          <a:solidFill>
                            <a:srgbClr val="2AACB8"/>
                          </a:solidFill>
                          <a:effectLst/>
                          <a:latin typeface="Courier New" panose="02070309020205020404" pitchFamily="49" charset="0"/>
                          <a:cs typeface="Courier New" panose="02070309020205020404" pitchFamily="49" charset="0"/>
                        </a:rPr>
                        <a:t>0</a:t>
                      </a: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num_targ_pos = </a:t>
                      </a:r>
                      <a:r>
                        <a:rPr lang="en-CN" sz="900" kern="100">
                          <a:solidFill>
                            <a:srgbClr val="2AACB8"/>
                          </a:solidFill>
                          <a:effectLst/>
                          <a:latin typeface="Courier New" panose="02070309020205020404" pitchFamily="49" charset="0"/>
                          <a:cs typeface="Courier New" panose="02070309020205020404" pitchFamily="49" charset="0"/>
                        </a:rPr>
                        <a:t>0</a:t>
                      </a: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CF8E6D"/>
                          </a:solidFill>
                          <a:effectLst/>
                          <a:latin typeface="Courier New" panose="02070309020205020404" pitchFamily="49" charset="0"/>
                          <a:cs typeface="Courier New" panose="02070309020205020404" pitchFamily="49" charset="0"/>
                        </a:rPr>
                        <a:t>for </a:t>
                      </a:r>
                      <a:r>
                        <a:rPr lang="en-CN" sz="900" kern="100">
                          <a:solidFill>
                            <a:srgbClr val="BCBEC4"/>
                          </a:solidFill>
                          <a:effectLst/>
                          <a:latin typeface="Courier New" panose="02070309020205020404" pitchFamily="49" charset="0"/>
                          <a:cs typeface="Courier New" panose="02070309020205020404" pitchFamily="49" charset="0"/>
                        </a:rPr>
                        <a:t>target_value </a:t>
                      </a:r>
                      <a:r>
                        <a:rPr lang="en-CN" sz="900" kern="100">
                          <a:solidFill>
                            <a:srgbClr val="CF8E6D"/>
                          </a:solidFill>
                          <a:effectLst/>
                          <a:latin typeface="Courier New" panose="02070309020205020404" pitchFamily="49" charset="0"/>
                          <a:cs typeface="Courier New" panose="02070309020205020404" pitchFamily="49" charset="0"/>
                        </a:rPr>
                        <a:t>in </a:t>
                      </a:r>
                      <a:r>
                        <a:rPr lang="en-CN" sz="900" kern="100">
                          <a:solidFill>
                            <a:srgbClr val="BCBEC4"/>
                          </a:solidFill>
                          <a:effectLst/>
                          <a:latin typeface="Courier New" panose="02070309020205020404" pitchFamily="49" charset="0"/>
                          <a:cs typeface="Courier New" panose="02070309020205020404" pitchFamily="49" charset="0"/>
                        </a:rPr>
                        <a:t>target: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a:t>
                      </a:r>
                      <a:r>
                        <a:rPr lang="en-CN" sz="900" kern="100">
                          <a:solidFill>
                            <a:srgbClr val="CF8E6D"/>
                          </a:solidFill>
                          <a:effectLst/>
                          <a:latin typeface="Courier New" panose="02070309020205020404" pitchFamily="49" charset="0"/>
                          <a:cs typeface="Courier New" panose="02070309020205020404" pitchFamily="49" charset="0"/>
                        </a:rPr>
                        <a:t>if </a:t>
                      </a:r>
                      <a:r>
                        <a:rPr lang="en-CN" sz="900" kern="100">
                          <a:solidFill>
                            <a:srgbClr val="BCBEC4"/>
                          </a:solidFill>
                          <a:effectLst/>
                          <a:latin typeface="Courier New" panose="02070309020205020404" pitchFamily="49" charset="0"/>
                          <a:cs typeface="Courier New" panose="02070309020205020404" pitchFamily="49" charset="0"/>
                        </a:rPr>
                        <a:t>target_value == </a:t>
                      </a:r>
                      <a:r>
                        <a:rPr lang="en-CN" sz="900" kern="100">
                          <a:solidFill>
                            <a:srgbClr val="2AACB8"/>
                          </a:solidFill>
                          <a:effectLst/>
                          <a:latin typeface="Courier New" panose="02070309020205020404" pitchFamily="49" charset="0"/>
                          <a:cs typeface="Courier New" panose="02070309020205020404" pitchFamily="49" charset="0"/>
                        </a:rPr>
                        <a:t>0</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num_targ_neg += </a:t>
                      </a:r>
                      <a:r>
                        <a:rPr lang="en-CN" sz="900" kern="100">
                          <a:solidFill>
                            <a:srgbClr val="2AACB8"/>
                          </a:solidFill>
                          <a:effectLst/>
                          <a:latin typeface="Courier New" panose="02070309020205020404" pitchFamily="49" charset="0"/>
                          <a:cs typeface="Courier New" panose="02070309020205020404" pitchFamily="49" charset="0"/>
                        </a:rPr>
                        <a:t>1</a:t>
                      </a: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2AACB8"/>
                          </a:solidFill>
                          <a:effectLst/>
                          <a:latin typeface="Courier New" panose="02070309020205020404" pitchFamily="49" charset="0"/>
                          <a:cs typeface="Courier New" panose="02070309020205020404" pitchFamily="49" charset="0"/>
                        </a:rPr>
                        <a:t>    </a:t>
                      </a:r>
                      <a:r>
                        <a:rPr lang="en-CN" sz="900" kern="100">
                          <a:solidFill>
                            <a:srgbClr val="CF8E6D"/>
                          </a:solidFill>
                          <a:effectLst/>
                          <a:latin typeface="Courier New" panose="02070309020205020404" pitchFamily="49" charset="0"/>
                          <a:cs typeface="Courier New" panose="02070309020205020404" pitchFamily="49" charset="0"/>
                        </a:rPr>
                        <a:t>else</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num_targ_pos += </a:t>
                      </a:r>
                      <a:r>
                        <a:rPr lang="en-CN" sz="900" kern="100">
                          <a:solidFill>
                            <a:srgbClr val="2AACB8"/>
                          </a:solidFill>
                          <a:effectLst/>
                          <a:latin typeface="Courier New" panose="02070309020205020404" pitchFamily="49" charset="0"/>
                          <a:cs typeface="Courier New" panose="02070309020205020404" pitchFamily="49" charset="0"/>
                        </a:rPr>
                        <a:t>1</a:t>
                      </a:r>
                      <a:br>
                        <a:rPr lang="en-CN" sz="900" kern="100">
                          <a:solidFill>
                            <a:srgbClr val="2AACB8"/>
                          </a:solidFill>
                          <a:effectLst/>
                          <a:latin typeface="Courier New" panose="02070309020205020404" pitchFamily="49" charset="0"/>
                          <a:cs typeface="Courier New" panose="02070309020205020404" pitchFamily="49" charset="0"/>
                        </a:rPr>
                      </a:b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Parent entropy</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num_total = num_targ_neg + num_targ_pos       </a:t>
                      </a:r>
                      <a:r>
                        <a:rPr lang="en-CN" sz="900" kern="100">
                          <a:solidFill>
                            <a:srgbClr val="7A7E85"/>
                          </a:solidFill>
                          <a:effectLst/>
                          <a:latin typeface="Courier New" panose="02070309020205020404" pitchFamily="49" charset="0"/>
                          <a:cs typeface="Courier New" panose="02070309020205020404" pitchFamily="49" charset="0"/>
                        </a:rPr>
                        <a:t># Total num of records</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e_parent = get_entropy(num_targ_neg, num_targ_pos)</a:t>
                      </a:r>
                      <a:br>
                        <a:rPr lang="en-CN" sz="900" kern="100">
                          <a:solidFill>
                            <a:srgbClr val="BCBEC4"/>
                          </a:solidFill>
                          <a:effectLst/>
                          <a:latin typeface="Courier New" panose="02070309020205020404" pitchFamily="49" charset="0"/>
                          <a:cs typeface="Courier New" panose="02070309020205020404" pitchFamily="49" charset="0"/>
                        </a:rPr>
                      </a:b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Child entropy</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Number of instances in each condition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num_cond_neg = </a:t>
                      </a:r>
                      <a:r>
                        <a:rPr lang="en-CN" sz="900" kern="100">
                          <a:solidFill>
                            <a:srgbClr val="8888C6"/>
                          </a:solidFill>
                          <a:effectLst/>
                          <a:latin typeface="Courier New" panose="02070309020205020404" pitchFamily="49" charset="0"/>
                          <a:cs typeface="Courier New" panose="02070309020205020404" pitchFamily="49" charset="0"/>
                        </a:rPr>
                        <a:t>len</a:t>
                      </a:r>
                      <a:r>
                        <a:rPr lang="en-CN" sz="900" kern="100">
                          <a:solidFill>
                            <a:srgbClr val="BCBEC4"/>
                          </a:solidFill>
                          <a:effectLst/>
                          <a:latin typeface="Courier New" panose="02070309020205020404" pitchFamily="49" charset="0"/>
                          <a:cs typeface="Courier New" panose="02070309020205020404" pitchFamily="49" charset="0"/>
                        </a:rPr>
                        <a:t>(id_cond_neg)</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num_cond_pos = </a:t>
                      </a:r>
                      <a:r>
                        <a:rPr lang="en-CN" sz="900" kern="100">
                          <a:solidFill>
                            <a:srgbClr val="8888C6"/>
                          </a:solidFill>
                          <a:effectLst/>
                          <a:latin typeface="Courier New" panose="02070309020205020404" pitchFamily="49" charset="0"/>
                          <a:cs typeface="Courier New" panose="02070309020205020404" pitchFamily="49" charset="0"/>
                        </a:rPr>
                        <a:t>len</a:t>
                      </a:r>
                      <a:r>
                        <a:rPr lang="en-CN" sz="900" kern="100">
                          <a:solidFill>
                            <a:srgbClr val="BCBEC4"/>
                          </a:solidFill>
                          <a:effectLst/>
                          <a:latin typeface="Courier New" panose="02070309020205020404" pitchFamily="49" charset="0"/>
                          <a:cs typeface="Courier New" panose="02070309020205020404" pitchFamily="49" charset="0"/>
                        </a:rPr>
                        <a:t>(id_cond_pos)</a:t>
                      </a:r>
                      <a:br>
                        <a:rPr lang="en-CN" sz="900" kern="100">
                          <a:solidFill>
                            <a:srgbClr val="BCBEC4"/>
                          </a:solidFill>
                          <a:effectLst/>
                          <a:latin typeface="Courier New" panose="02070309020205020404" pitchFamily="49" charset="0"/>
                          <a:cs typeface="Courier New" panose="02070309020205020404" pitchFamily="49" charset="0"/>
                        </a:rPr>
                      </a:b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Weights of each condition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cond_neg_ratio = num_cond_neg / num_total </a:t>
                      </a:r>
                      <a:r>
                        <a:rPr lang="en-CN" sz="900" kern="100">
                          <a:solidFill>
                            <a:srgbClr val="CF8E6D"/>
                          </a:solidFill>
                          <a:effectLst/>
                          <a:latin typeface="Courier New" panose="02070309020205020404" pitchFamily="49" charset="0"/>
                          <a:cs typeface="Courier New" panose="02070309020205020404" pitchFamily="49" charset="0"/>
                        </a:rPr>
                        <a:t>if </a:t>
                      </a:r>
                      <a:r>
                        <a:rPr lang="en-CN" sz="900" kern="100">
                          <a:solidFill>
                            <a:srgbClr val="BCBEC4"/>
                          </a:solidFill>
                          <a:effectLst/>
                          <a:latin typeface="Courier New" panose="02070309020205020404" pitchFamily="49" charset="0"/>
                          <a:cs typeface="Courier New" panose="02070309020205020404" pitchFamily="49" charset="0"/>
                        </a:rPr>
                        <a:t>num_total !=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CF8E6D"/>
                          </a:solidFill>
                          <a:effectLst/>
                          <a:latin typeface="Courier New" panose="02070309020205020404" pitchFamily="49" charset="0"/>
                          <a:cs typeface="Courier New" panose="02070309020205020404" pitchFamily="49" charset="0"/>
                        </a:rPr>
                        <a:t>else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7A7E85"/>
                          </a:solidFill>
                          <a:effectLst/>
                          <a:latin typeface="Courier New" panose="02070309020205020404" pitchFamily="49" charset="0"/>
                          <a:cs typeface="Courier New" panose="02070309020205020404" pitchFamily="49" charset="0"/>
                        </a:rPr>
                        <a:t># Target negative</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cond_pos_ratio = num_cond_pos / num_total </a:t>
                      </a:r>
                      <a:r>
                        <a:rPr lang="en-CN" sz="900" kern="100">
                          <a:solidFill>
                            <a:srgbClr val="CF8E6D"/>
                          </a:solidFill>
                          <a:effectLst/>
                          <a:latin typeface="Courier New" panose="02070309020205020404" pitchFamily="49" charset="0"/>
                          <a:cs typeface="Courier New" panose="02070309020205020404" pitchFamily="49" charset="0"/>
                        </a:rPr>
                        <a:t>if </a:t>
                      </a:r>
                      <a:r>
                        <a:rPr lang="en-CN" sz="900" kern="100">
                          <a:solidFill>
                            <a:srgbClr val="BCBEC4"/>
                          </a:solidFill>
                          <a:effectLst/>
                          <a:latin typeface="Courier New" panose="02070309020205020404" pitchFamily="49" charset="0"/>
                          <a:cs typeface="Courier New" panose="02070309020205020404" pitchFamily="49" charset="0"/>
                        </a:rPr>
                        <a:t>num_total !=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CF8E6D"/>
                          </a:solidFill>
                          <a:effectLst/>
                          <a:latin typeface="Courier New" panose="02070309020205020404" pitchFamily="49" charset="0"/>
                          <a:cs typeface="Courier New" panose="02070309020205020404" pitchFamily="49" charset="0"/>
                        </a:rPr>
                        <a:t>else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7A7E85"/>
                          </a:solidFill>
                          <a:effectLst/>
                          <a:latin typeface="Courier New" panose="02070309020205020404" pitchFamily="49" charset="0"/>
                          <a:cs typeface="Courier New" panose="02070309020205020404" pitchFamily="49" charset="0"/>
                        </a:rPr>
                        <a:t># Target positive</a:t>
                      </a:r>
                      <a:br>
                        <a:rPr lang="en-CN" sz="900" kern="100">
                          <a:solidFill>
                            <a:srgbClr val="7A7E85"/>
                          </a:solidFill>
                          <a:effectLst/>
                          <a:latin typeface="Courier New" panose="02070309020205020404" pitchFamily="49" charset="0"/>
                          <a:cs typeface="Courier New" panose="02070309020205020404" pitchFamily="49" charset="0"/>
                        </a:rPr>
                      </a:b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Entropy of each condition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e_neg = get_entropy(num_neg_neg, num_neg_pos)       </a:t>
                      </a:r>
                      <a:r>
                        <a:rPr lang="en-CN" sz="900" kern="100">
                          <a:solidFill>
                            <a:srgbClr val="7A7E85"/>
                          </a:solidFill>
                          <a:effectLst/>
                          <a:latin typeface="Courier New" panose="02070309020205020404" pitchFamily="49" charset="0"/>
                          <a:cs typeface="Courier New" panose="02070309020205020404" pitchFamily="49" charset="0"/>
                        </a:rPr>
                        <a:t># Condition negative</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e_pos = get_entropy(num_pos_neg, num_pos_pos)       </a:t>
                      </a:r>
                      <a:r>
                        <a:rPr lang="en-CN" sz="900" kern="100">
                          <a:solidFill>
                            <a:srgbClr val="7A7E85"/>
                          </a:solidFill>
                          <a:effectLst/>
                          <a:latin typeface="Courier New" panose="02070309020205020404" pitchFamily="49" charset="0"/>
                          <a:cs typeface="Courier New" panose="02070309020205020404" pitchFamily="49" charset="0"/>
                        </a:rPr>
                        <a:t># Condition positive</a:t>
                      </a:r>
                      <a:br>
                        <a:rPr lang="en-CN" sz="900" kern="100">
                          <a:solidFill>
                            <a:srgbClr val="7A7E85"/>
                          </a:solidFill>
                          <a:effectLst/>
                          <a:latin typeface="Courier New" panose="02070309020205020404" pitchFamily="49" charset="0"/>
                          <a:cs typeface="Courier New" panose="02070309020205020404" pitchFamily="49" charset="0"/>
                        </a:rPr>
                      </a:b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Information gain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info_gain = e_parent - (</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cond_neg_ratio * e_neg +</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cond_pos_ratio * e_pos</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a:t>
                      </a:r>
                      <a:endParaRPr lang="en-CN" sz="12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Tree>
    <p:extLst>
      <p:ext uri="{BB962C8B-B14F-4D97-AF65-F5344CB8AC3E}">
        <p14:creationId xmlns:p14="http://schemas.microsoft.com/office/powerpoint/2010/main" val="3677270486"/>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normAutofit lnSpcReduction="10000"/>
          </a:bodyPr>
          <a:lstStyle/>
          <a:p>
            <a:r>
              <a:rPr kumimoji="1" lang="en-US" altLang="zh-CN"/>
              <a:t>3.3</a:t>
            </a:r>
            <a:r>
              <a:rPr kumimoji="1" lang="zh-CN" altLang="en-US"/>
              <a:t> </a:t>
            </a:r>
            <a:r>
              <a:rPr kumimoji="1" lang="en-US" altLang="zh-CN" b="1" i="1"/>
              <a:t>numeric_analysis()</a:t>
            </a:r>
            <a:r>
              <a:rPr kumimoji="1" lang="zh-CN" altLang="en-US" b="1" i="1"/>
              <a:t> </a:t>
            </a:r>
            <a:endParaRPr kumimoji="1" lang="en-US" altLang="zh-CN" b="1" i="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pPr lvl="1"/>
            <a:r>
              <a:rPr kumimoji="1" lang="en-US" altLang="zh-CN"/>
              <a:t>Audience</a:t>
            </a:r>
            <a:r>
              <a:rPr kumimoji="1" lang="zh-CN" altLang="en-US"/>
              <a:t> </a:t>
            </a:r>
            <a:r>
              <a:rPr kumimoji="1" lang="en-US" altLang="zh-CN"/>
              <a:t>Score</a:t>
            </a:r>
          </a:p>
          <a:p>
            <a:pPr lvl="1"/>
            <a:r>
              <a:rPr kumimoji="1" lang="en-US" altLang="zh-CN"/>
              <a:t>Critics</a:t>
            </a:r>
            <a:r>
              <a:rPr kumimoji="1" lang="zh-CN" altLang="en-US"/>
              <a:t> </a:t>
            </a:r>
            <a:r>
              <a:rPr kumimoji="1" lang="en-US" altLang="zh-CN"/>
              <a:t>Score</a:t>
            </a:r>
          </a:p>
          <a:p>
            <a:r>
              <a:rPr kumimoji="1" lang="en-US" altLang="zh-CN"/>
              <a:t>Seperate</a:t>
            </a:r>
            <a:r>
              <a:rPr kumimoji="1" lang="zh-CN" altLang="en-US"/>
              <a:t> </a:t>
            </a:r>
            <a:r>
              <a:rPr kumimoji="1" lang="en-US" altLang="zh-CN"/>
              <a:t>numeric</a:t>
            </a:r>
            <a:r>
              <a:rPr kumimoji="1" lang="zh-CN" altLang="en-US"/>
              <a:t> </a:t>
            </a:r>
            <a:r>
              <a:rPr kumimoji="1" lang="en-US" altLang="zh-CN"/>
              <a:t>conditions</a:t>
            </a:r>
            <a:r>
              <a:rPr kumimoji="1" lang="zh-CN" altLang="en-US"/>
              <a:t> </a:t>
            </a:r>
            <a:r>
              <a:rPr kumimoji="1" lang="en-US" altLang="zh-CN"/>
              <a:t>into</a:t>
            </a:r>
            <a:r>
              <a:rPr kumimoji="1" lang="zh-CN" altLang="en-US"/>
              <a:t> </a:t>
            </a:r>
            <a:r>
              <a:rPr kumimoji="1" lang="en-US" altLang="zh-CN"/>
              <a:t>three</a:t>
            </a:r>
            <a:r>
              <a:rPr kumimoji="1" lang="zh-CN" altLang="en-US"/>
              <a:t> </a:t>
            </a:r>
            <a:r>
              <a:rPr kumimoji="1" lang="en-US" altLang="zh-CN"/>
              <a:t>nodes</a:t>
            </a:r>
            <a:r>
              <a:rPr kumimoji="1" lang="zh-CN" altLang="en-US"/>
              <a:t> </a:t>
            </a:r>
            <a:r>
              <a:rPr kumimoji="1" lang="en-US" altLang="zh-CN"/>
              <a:t>using</a:t>
            </a:r>
            <a:r>
              <a:rPr kumimoji="1" lang="zh-CN" altLang="en-US"/>
              <a:t> </a:t>
            </a:r>
            <a:r>
              <a:rPr kumimoji="1" lang="en-US" altLang="zh-CN"/>
              <a:t>two</a:t>
            </a:r>
            <a:r>
              <a:rPr kumimoji="1" lang="zh-CN" altLang="en-US"/>
              <a:t> </a:t>
            </a:r>
            <a:r>
              <a:rPr kumimoji="1" lang="en-US" altLang="zh-CN"/>
              <a:t>thresholds</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Small:</a:t>
            </a:r>
            <a:r>
              <a:rPr kumimoji="1" lang="zh-CN" altLang="en-US"/>
              <a:t> </a:t>
            </a:r>
            <a:r>
              <a:rPr kumimoji="1" lang="en-US" altLang="zh-CN"/>
              <a:t>value</a:t>
            </a:r>
            <a:r>
              <a:rPr kumimoji="1" lang="zh-CN" altLang="en-US"/>
              <a:t> </a:t>
            </a:r>
            <a:r>
              <a:rPr kumimoji="1" lang="en-US" altLang="zh-CN"/>
              <a:t>&lt;</a:t>
            </a:r>
            <a:r>
              <a:rPr kumimoji="1" lang="zh-CN" altLang="en-US"/>
              <a:t> </a:t>
            </a:r>
            <a:r>
              <a:rPr kumimoji="1" lang="en-US" altLang="zh-CN"/>
              <a:t>T1;</a:t>
            </a:r>
          </a:p>
          <a:p>
            <a:pPr lvl="1"/>
            <a:r>
              <a:rPr kumimoji="1" lang="en-US" altLang="zh-CN"/>
              <a:t>Medium:</a:t>
            </a:r>
            <a:r>
              <a:rPr kumimoji="1" lang="zh-CN" altLang="en-US"/>
              <a:t> </a:t>
            </a:r>
            <a:r>
              <a:rPr kumimoji="1" lang="en-US" altLang="zh-CN"/>
              <a:t>value</a:t>
            </a:r>
            <a:r>
              <a:rPr kumimoji="1" lang="zh-CN" altLang="en-US"/>
              <a:t> </a:t>
            </a:r>
            <a:r>
              <a:rPr kumimoji="1" lang="en-US" altLang="zh-CN"/>
              <a:t>between</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Large:</a:t>
            </a:r>
            <a:r>
              <a:rPr kumimoji="1" lang="zh-CN" altLang="en-US"/>
              <a:t> </a:t>
            </a:r>
            <a:r>
              <a:rPr kumimoji="1" lang="en-US" altLang="zh-CN"/>
              <a:t>value</a:t>
            </a:r>
            <a:r>
              <a:rPr kumimoji="1" lang="zh-CN" altLang="en-US"/>
              <a:t> </a:t>
            </a:r>
            <a:r>
              <a:rPr kumimoji="1" lang="en-US" altLang="zh-CN"/>
              <a:t>&gt;</a:t>
            </a:r>
            <a:r>
              <a:rPr kumimoji="1" lang="zh-CN" altLang="en-US"/>
              <a:t> </a:t>
            </a:r>
            <a:r>
              <a:rPr kumimoji="1" lang="en-US" altLang="zh-CN"/>
              <a:t>T2.</a:t>
            </a:r>
          </a:p>
          <a:p>
            <a:r>
              <a:rPr kumimoji="1" lang="en-US" altLang="zh-CN"/>
              <a:t>Use</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(Central</a:t>
            </a:r>
            <a:r>
              <a:rPr kumimoji="1" lang="zh-CN" altLang="en-US"/>
              <a:t> </a:t>
            </a:r>
            <a:r>
              <a:rPr kumimoji="1" lang="en-US" altLang="zh-CN"/>
              <a:t>Limit</a:t>
            </a:r>
            <a:r>
              <a:rPr kumimoji="1" lang="zh-CN" altLang="en-US"/>
              <a:t> </a:t>
            </a:r>
            <a:r>
              <a:rPr kumimoji="1" lang="en-US" altLang="zh-CN"/>
              <a:t>Theorem).</a:t>
            </a:r>
          </a:p>
        </p:txBody>
      </p:sp>
      <p:graphicFrame>
        <p:nvGraphicFramePr>
          <p:cNvPr id="4" name="表格 3">
            <a:extLst>
              <a:ext uri="{FF2B5EF4-FFF2-40B4-BE49-F238E27FC236}">
                <a16:creationId xmlns:a16="http://schemas.microsoft.com/office/drawing/2014/main" id="{6645EAED-748F-4951-43BF-D78FC6194EF7}"/>
              </a:ext>
            </a:extLst>
          </p:cNvPr>
          <p:cNvGraphicFramePr>
            <a:graphicFrameLocks noGrp="1"/>
          </p:cNvGraphicFramePr>
          <p:nvPr>
            <p:extLst>
              <p:ext uri="{D42A27DB-BD31-4B8C-83A1-F6EECF244321}">
                <p14:modId xmlns:p14="http://schemas.microsoft.com/office/powerpoint/2010/main" val="1597762020"/>
              </p:ext>
            </p:extLst>
          </p:nvPr>
        </p:nvGraphicFramePr>
        <p:xfrm>
          <a:off x="5218877" y="4328759"/>
          <a:ext cx="6880378" cy="199344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Defines left mean and right mean</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mean_val = condition.mean()</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method == </a:t>
                      </a:r>
                      <a:r>
                        <a:rPr lang="en-CN" altLang="zh-CN" sz="11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"normal_dist"</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Normal distribution</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left_thresh = mean_val - degree * condition.std()</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right_thresh = mean_val + degree * condition.std()</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left_thresh = (condition.min() + mean_val)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2</a:t>
                      </a:r>
                      <a:b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right_thresh = (condition.max() + mean_val)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2</a:t>
                      </a:r>
                      <a:r>
                        <a:rPr lang="en-CN" altLang="zh-CN" sz="1100">
                          <a:effectLst/>
                          <a:latin typeface="Courier New" panose="02070309020205020404" pitchFamily="49" charset="0"/>
                          <a:cs typeface="Courier New" panose="02070309020205020404" pitchFamily="49" charset="0"/>
                        </a:rPr>
                        <a:t> </a:t>
                      </a:r>
                      <a:endParaRPr lang="zh-CN" altLang="zh-CN" sz="11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5" name="图片 4">
            <a:extLst>
              <a:ext uri="{FF2B5EF4-FFF2-40B4-BE49-F238E27FC236}">
                <a16:creationId xmlns:a16="http://schemas.microsoft.com/office/drawing/2014/main" id="{47A48AEA-2F40-DC13-3D71-74BF05DE0B04}"/>
              </a:ext>
            </a:extLst>
          </p:cNvPr>
          <p:cNvPicPr>
            <a:picLocks noChangeAspect="1"/>
          </p:cNvPicPr>
          <p:nvPr/>
        </p:nvPicPr>
        <p:blipFill>
          <a:blip r:embed="rId2"/>
          <a:stretch>
            <a:fillRect/>
          </a:stretch>
        </p:blipFill>
        <p:spPr>
          <a:xfrm>
            <a:off x="7047060" y="94934"/>
            <a:ext cx="3154512" cy="2108770"/>
          </a:xfrm>
          <a:prstGeom prst="rect">
            <a:avLst/>
          </a:prstGeom>
        </p:spPr>
      </p:pic>
      <p:sp>
        <p:nvSpPr>
          <p:cNvPr id="6" name="文本框 5">
            <a:extLst>
              <a:ext uri="{FF2B5EF4-FFF2-40B4-BE49-F238E27FC236}">
                <a16:creationId xmlns:a16="http://schemas.microsoft.com/office/drawing/2014/main" id="{CB2BFAD6-CC7E-B52B-3097-0C8C338826B3}"/>
              </a:ext>
            </a:extLst>
          </p:cNvPr>
          <p:cNvSpPr txBox="1"/>
          <p:nvPr/>
        </p:nvSpPr>
        <p:spPr>
          <a:xfrm>
            <a:off x="8445436" y="1509313"/>
            <a:ext cx="516488" cy="276999"/>
          </a:xfrm>
          <a:prstGeom prst="rect">
            <a:avLst/>
          </a:prstGeom>
          <a:noFill/>
        </p:spPr>
        <p:txBody>
          <a:bodyPr wrap="none" rtlCol="0">
            <a:spAutoFit/>
          </a:bodyPr>
          <a:lstStyle/>
          <a:p>
            <a:r>
              <a:rPr kumimoji="1" lang="en-US" altLang="zh-CN" sz="1200"/>
              <a:t>mean</a:t>
            </a:r>
            <a:endParaRPr kumimoji="1" lang="zh-CN" altLang="en-US" sz="1200"/>
          </a:p>
        </p:txBody>
      </p:sp>
      <p:sp>
        <p:nvSpPr>
          <p:cNvPr id="7" name="文本框 6">
            <a:extLst>
              <a:ext uri="{FF2B5EF4-FFF2-40B4-BE49-F238E27FC236}">
                <a16:creationId xmlns:a16="http://schemas.microsoft.com/office/drawing/2014/main" id="{7B20DC68-BE20-EB4C-D8BC-E8218D4B3CED}"/>
              </a:ext>
            </a:extLst>
          </p:cNvPr>
          <p:cNvSpPr txBox="1"/>
          <p:nvPr/>
        </p:nvSpPr>
        <p:spPr>
          <a:xfrm>
            <a:off x="9909789" y="1594565"/>
            <a:ext cx="1127232" cy="276999"/>
          </a:xfrm>
          <a:prstGeom prst="rect">
            <a:avLst/>
          </a:prstGeom>
          <a:noFill/>
        </p:spPr>
        <p:txBody>
          <a:bodyPr wrap="none" rtlCol="0">
            <a:spAutoFit/>
          </a:bodyPr>
          <a:lstStyle/>
          <a:p>
            <a:r>
              <a:rPr kumimoji="1" lang="en-US" altLang="zh-CN" sz="1200"/>
              <a:t>Audience</a:t>
            </a:r>
            <a:r>
              <a:rPr kumimoji="1" lang="zh-CN" altLang="en-US" sz="1200"/>
              <a:t> </a:t>
            </a:r>
            <a:r>
              <a:rPr kumimoji="1" lang="en-US" altLang="zh-CN" sz="1200"/>
              <a:t>Score</a:t>
            </a:r>
            <a:endParaRPr kumimoji="1" lang="zh-CN" altLang="en-US" sz="1200"/>
          </a:p>
        </p:txBody>
      </p:sp>
      <p:sp>
        <p:nvSpPr>
          <p:cNvPr id="8" name="文本框 7">
            <a:extLst>
              <a:ext uri="{FF2B5EF4-FFF2-40B4-BE49-F238E27FC236}">
                <a16:creationId xmlns:a16="http://schemas.microsoft.com/office/drawing/2014/main" id="{5307AF87-FE99-7440-632E-7B90ED497442}"/>
              </a:ext>
            </a:extLst>
          </p:cNvPr>
          <p:cNvSpPr txBox="1"/>
          <p:nvPr/>
        </p:nvSpPr>
        <p:spPr>
          <a:xfrm>
            <a:off x="5431647" y="277439"/>
            <a:ext cx="2203593" cy="307777"/>
          </a:xfrm>
          <a:prstGeom prst="rect">
            <a:avLst/>
          </a:prstGeom>
          <a:noFill/>
        </p:spPr>
        <p:txBody>
          <a:bodyPr wrap="square" rtlCol="0">
            <a:spAutoFit/>
          </a:bodyPr>
          <a:lstStyle/>
          <a:p>
            <a:r>
              <a:rPr kumimoji="1" lang="en-US" altLang="zh-CN" sz="1400"/>
              <a:t>y</a:t>
            </a:r>
            <a:r>
              <a:rPr kumimoji="1" lang="zh-CN" altLang="en-US" sz="1400"/>
              <a:t> </a:t>
            </a:r>
            <a:r>
              <a:rPr kumimoji="1" lang="en-US" altLang="zh-CN" sz="1400"/>
              <a:t>=</a:t>
            </a:r>
            <a:r>
              <a:rPr kumimoji="1" lang="zh-CN" altLang="en-US" sz="1400"/>
              <a:t> </a:t>
            </a:r>
            <a:r>
              <a:rPr kumimoji="1" lang="en-US" altLang="zh-CN" sz="1400"/>
              <a:t>P(Audience</a:t>
            </a:r>
            <a:r>
              <a:rPr kumimoji="1" lang="zh-CN" altLang="en-US" sz="1400"/>
              <a:t> </a:t>
            </a:r>
            <a:r>
              <a:rPr kumimoji="1" lang="en-US" altLang="zh-CN" sz="1400"/>
              <a:t>Score</a:t>
            </a:r>
            <a:r>
              <a:rPr kumimoji="1" lang="zh-CN" altLang="en-US" sz="1400"/>
              <a:t> </a:t>
            </a:r>
            <a:r>
              <a:rPr kumimoji="1" lang="en-US" altLang="zh-CN" sz="1400"/>
              <a:t>==</a:t>
            </a:r>
            <a:r>
              <a:rPr kumimoji="1" lang="zh-CN" altLang="en-US" sz="1400"/>
              <a:t> </a:t>
            </a:r>
            <a:r>
              <a:rPr kumimoji="1" lang="en-US" altLang="zh-CN" sz="1400"/>
              <a:t>x)</a:t>
            </a:r>
            <a:endParaRPr kumimoji="1" lang="zh-CN" altLang="en-US" sz="1400"/>
          </a:p>
        </p:txBody>
      </p:sp>
      <p:cxnSp>
        <p:nvCxnSpPr>
          <p:cNvPr id="10" name="直线连接符 9">
            <a:extLst>
              <a:ext uri="{FF2B5EF4-FFF2-40B4-BE49-F238E27FC236}">
                <a16:creationId xmlns:a16="http://schemas.microsoft.com/office/drawing/2014/main" id="{B5078AF6-2FEF-03AB-9BAC-13177EA5C996}"/>
              </a:ext>
            </a:extLst>
          </p:cNvPr>
          <p:cNvCxnSpPr>
            <a:cxnSpLocks/>
          </p:cNvCxnSpPr>
          <p:nvPr/>
        </p:nvCxnSpPr>
        <p:spPr>
          <a:xfrm>
            <a:off x="8293608" y="663940"/>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A6921E0C-6C9C-42FB-67A5-CC51F838CC5C}"/>
              </a:ext>
            </a:extLst>
          </p:cNvPr>
          <p:cNvCxnSpPr>
            <a:cxnSpLocks/>
          </p:cNvCxnSpPr>
          <p:nvPr/>
        </p:nvCxnSpPr>
        <p:spPr>
          <a:xfrm>
            <a:off x="9131808" y="647438"/>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0FF40BE-8F2D-4179-DBF8-88ADAFE78B31}"/>
              </a:ext>
            </a:extLst>
          </p:cNvPr>
          <p:cNvSpPr txBox="1"/>
          <p:nvPr/>
        </p:nvSpPr>
        <p:spPr>
          <a:xfrm>
            <a:off x="7699606" y="1939974"/>
            <a:ext cx="1702838" cy="276999"/>
          </a:xfrm>
          <a:prstGeom prst="rect">
            <a:avLst/>
          </a:prstGeom>
          <a:noFill/>
        </p:spPr>
        <p:txBody>
          <a:bodyPr wrap="none" rtlCol="0">
            <a:spAutoFit/>
          </a:bodyPr>
          <a:lstStyle/>
          <a:p>
            <a:r>
              <a:rPr kumimoji="1" lang="en-US" altLang="zh-CN" sz="1200">
                <a:solidFill>
                  <a:srgbClr val="FF0000"/>
                </a:solidFill>
              </a:rPr>
              <a:t>degree</a:t>
            </a:r>
            <a:r>
              <a:rPr kumimoji="1" lang="zh-CN" altLang="en-US" sz="1200">
                <a:solidFill>
                  <a:srgbClr val="FF0000"/>
                </a:solidFill>
              </a:rPr>
              <a:t>*</a:t>
            </a:r>
            <a:r>
              <a:rPr kumimoji="1" lang="en-US" altLang="zh-CN" sz="1200">
                <a:solidFill>
                  <a:srgbClr val="FF0000"/>
                </a:solidFill>
              </a:rPr>
              <a:t>sample</a:t>
            </a:r>
            <a:r>
              <a:rPr kumimoji="1" lang="zh-CN" altLang="en-US" sz="1200">
                <a:solidFill>
                  <a:srgbClr val="FF0000"/>
                </a:solidFill>
              </a:rPr>
              <a:t> </a:t>
            </a:r>
            <a:r>
              <a:rPr kumimoji="1" lang="en-US" altLang="zh-CN" sz="1200">
                <a:solidFill>
                  <a:srgbClr val="FF0000"/>
                </a:solidFill>
              </a:rPr>
              <a:t>variance</a:t>
            </a:r>
            <a:endParaRPr kumimoji="1" lang="zh-CN" altLang="en-US" sz="1200">
              <a:solidFill>
                <a:srgbClr val="FF0000"/>
              </a:solidFill>
            </a:endParaRPr>
          </a:p>
        </p:txBody>
      </p:sp>
      <p:sp>
        <p:nvSpPr>
          <p:cNvPr id="14" name="左大括号 13">
            <a:extLst>
              <a:ext uri="{FF2B5EF4-FFF2-40B4-BE49-F238E27FC236}">
                <a16:creationId xmlns:a16="http://schemas.microsoft.com/office/drawing/2014/main" id="{D6D8B348-8CBB-2F3A-04DD-D5C3C3DA56E7}"/>
              </a:ext>
            </a:extLst>
          </p:cNvPr>
          <p:cNvSpPr/>
          <p:nvPr/>
        </p:nvSpPr>
        <p:spPr>
          <a:xfrm rot="16200000">
            <a:off x="8395756" y="1702139"/>
            <a:ext cx="187768" cy="338851"/>
          </a:xfrm>
          <a:prstGeom prst="leftBrace">
            <a:avLst>
              <a:gd name="adj1" fmla="val 8333"/>
              <a:gd name="adj2" fmla="val 4985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1B5A4FF8-C166-90B2-0112-D1999E799FC3}"/>
              </a:ext>
            </a:extLst>
          </p:cNvPr>
          <p:cNvSpPr txBox="1"/>
          <p:nvPr/>
        </p:nvSpPr>
        <p:spPr>
          <a:xfrm>
            <a:off x="7672839" y="363187"/>
            <a:ext cx="508473" cy="276999"/>
          </a:xfrm>
          <a:prstGeom prst="rect">
            <a:avLst/>
          </a:prstGeom>
          <a:noFill/>
        </p:spPr>
        <p:txBody>
          <a:bodyPr wrap="none" rtlCol="0">
            <a:spAutoFit/>
          </a:bodyPr>
          <a:lstStyle/>
          <a:p>
            <a:r>
              <a:rPr kumimoji="1" lang="en-US" altLang="zh-CN" sz="1200" i="1"/>
              <a:t>Small</a:t>
            </a:r>
            <a:endParaRPr kumimoji="1" lang="zh-CN" altLang="en-US" i="1"/>
          </a:p>
        </p:txBody>
      </p:sp>
      <p:sp>
        <p:nvSpPr>
          <p:cNvPr id="16" name="文本框 15">
            <a:extLst>
              <a:ext uri="{FF2B5EF4-FFF2-40B4-BE49-F238E27FC236}">
                <a16:creationId xmlns:a16="http://schemas.microsoft.com/office/drawing/2014/main" id="{0EFB09B0-3039-A8BD-D5E4-0F3C04FEFB62}"/>
              </a:ext>
            </a:extLst>
          </p:cNvPr>
          <p:cNvSpPr txBox="1"/>
          <p:nvPr/>
        </p:nvSpPr>
        <p:spPr>
          <a:xfrm>
            <a:off x="8375329" y="363188"/>
            <a:ext cx="651140" cy="276999"/>
          </a:xfrm>
          <a:prstGeom prst="rect">
            <a:avLst/>
          </a:prstGeom>
          <a:noFill/>
        </p:spPr>
        <p:txBody>
          <a:bodyPr wrap="none" rtlCol="0">
            <a:spAutoFit/>
          </a:bodyPr>
          <a:lstStyle/>
          <a:p>
            <a:r>
              <a:rPr kumimoji="1" lang="en-US" altLang="zh-CN" sz="1200" i="1"/>
              <a:t>Medium</a:t>
            </a:r>
            <a:endParaRPr kumimoji="1" lang="zh-CN" altLang="en-US" i="1"/>
          </a:p>
        </p:txBody>
      </p:sp>
      <p:sp>
        <p:nvSpPr>
          <p:cNvPr id="17" name="文本框 16">
            <a:extLst>
              <a:ext uri="{FF2B5EF4-FFF2-40B4-BE49-F238E27FC236}">
                <a16:creationId xmlns:a16="http://schemas.microsoft.com/office/drawing/2014/main" id="{F62AECE1-1D57-FEB2-9B10-D9F8FD58CB65}"/>
              </a:ext>
            </a:extLst>
          </p:cNvPr>
          <p:cNvSpPr txBox="1"/>
          <p:nvPr/>
        </p:nvSpPr>
        <p:spPr>
          <a:xfrm>
            <a:off x="9188227" y="363186"/>
            <a:ext cx="518668" cy="276999"/>
          </a:xfrm>
          <a:prstGeom prst="rect">
            <a:avLst/>
          </a:prstGeom>
          <a:noFill/>
        </p:spPr>
        <p:txBody>
          <a:bodyPr wrap="none" rtlCol="0">
            <a:spAutoFit/>
          </a:bodyPr>
          <a:lstStyle/>
          <a:p>
            <a:r>
              <a:rPr kumimoji="1" lang="en-US" altLang="zh-CN" sz="1200" i="1"/>
              <a:t>Large</a:t>
            </a:r>
            <a:endParaRPr kumimoji="1" lang="zh-CN" altLang="en-US" i="1"/>
          </a:p>
        </p:txBody>
      </p:sp>
      <p:sp>
        <p:nvSpPr>
          <p:cNvPr id="18" name="文本框 17">
            <a:extLst>
              <a:ext uri="{FF2B5EF4-FFF2-40B4-BE49-F238E27FC236}">
                <a16:creationId xmlns:a16="http://schemas.microsoft.com/office/drawing/2014/main" id="{56568E2F-CD20-F1D2-2C0C-7D2B7EE35C99}"/>
              </a:ext>
            </a:extLst>
          </p:cNvPr>
          <p:cNvSpPr txBox="1"/>
          <p:nvPr/>
        </p:nvSpPr>
        <p:spPr>
          <a:xfrm>
            <a:off x="5431647" y="2417867"/>
            <a:ext cx="6353661" cy="1754326"/>
          </a:xfrm>
          <a:prstGeom prst="rect">
            <a:avLst/>
          </a:prstGeom>
          <a:noFill/>
        </p:spPr>
        <p:txBody>
          <a:bodyPr wrap="square" rtlCol="0">
            <a:spAutoFit/>
          </a:bodyPr>
          <a:lstStyle/>
          <a:p>
            <a:r>
              <a:rPr kumimoji="1" lang="en-US" altLang="zh-CN"/>
              <a:t>	Using</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helps</a:t>
            </a:r>
            <a:r>
              <a:rPr kumimoji="1" lang="zh-CN" altLang="en-US"/>
              <a:t> </a:t>
            </a:r>
            <a:r>
              <a:rPr kumimoji="1" lang="en-US" altLang="zh-CN"/>
              <a:t>to</a:t>
            </a:r>
            <a:r>
              <a:rPr kumimoji="1" lang="zh-CN" altLang="en-US"/>
              <a:t> </a:t>
            </a:r>
            <a:r>
              <a:rPr kumimoji="1" lang="en-US" altLang="zh-CN"/>
              <a:t>split</a:t>
            </a:r>
            <a:r>
              <a:rPr kumimoji="1" lang="zh-CN" altLang="en-US"/>
              <a:t> </a:t>
            </a:r>
            <a:r>
              <a:rPr kumimoji="1" lang="en-US" altLang="zh-CN"/>
              <a:t>values</a:t>
            </a:r>
            <a:r>
              <a:rPr kumimoji="1" lang="zh-CN" altLang="en-US"/>
              <a:t> </a:t>
            </a:r>
            <a:r>
              <a:rPr kumimoji="1" lang="en-US" altLang="zh-CN"/>
              <a:t>in</a:t>
            </a:r>
            <a:r>
              <a:rPr kumimoji="1" lang="zh-CN" altLang="en-US"/>
              <a:t> </a:t>
            </a:r>
            <a:r>
              <a:rPr kumimoji="1" lang="en-US" altLang="zh-CN"/>
              <a:t>a</a:t>
            </a:r>
            <a:r>
              <a:rPr kumimoji="1" lang="zh-CN" altLang="en-US"/>
              <a:t> </a:t>
            </a:r>
            <a:r>
              <a:rPr kumimoji="1" lang="en-US" altLang="zh-CN"/>
              <a:t>relative</a:t>
            </a:r>
            <a:r>
              <a:rPr kumimoji="1" lang="zh-CN" altLang="en-US"/>
              <a:t> </a:t>
            </a:r>
            <a:r>
              <a:rPr kumimoji="1" lang="en-US" altLang="zh-CN"/>
              <a:t>equal</a:t>
            </a:r>
            <a:r>
              <a:rPr kumimoji="1" lang="zh-CN" altLang="en-US"/>
              <a:t> </a:t>
            </a:r>
            <a:r>
              <a:rPr kumimoji="1" lang="en-US" altLang="zh-CN"/>
              <a:t>manner.</a:t>
            </a:r>
            <a:r>
              <a:rPr kumimoji="1" lang="zh-CN" altLang="en-US"/>
              <a:t> </a:t>
            </a:r>
            <a:r>
              <a:rPr kumimoji="1" lang="en-US" altLang="zh-CN"/>
              <a:t>The</a:t>
            </a:r>
            <a:r>
              <a:rPr kumimoji="1" lang="zh-CN" altLang="en-US"/>
              <a:t> </a:t>
            </a:r>
            <a:r>
              <a:rPr kumimoji="1" lang="en-US" altLang="zh-CN"/>
              <a:t>degree</a:t>
            </a:r>
            <a:r>
              <a:rPr kumimoji="1" lang="zh-CN" altLang="en-US"/>
              <a:t> </a:t>
            </a:r>
            <a:r>
              <a:rPr kumimoji="1" lang="en-US" altLang="zh-CN"/>
              <a:t>is</a:t>
            </a:r>
            <a:r>
              <a:rPr kumimoji="1" lang="zh-CN" altLang="en-US"/>
              <a:t> </a:t>
            </a:r>
            <a:r>
              <a:rPr kumimoji="1" lang="en-US" altLang="zh-CN"/>
              <a:t>dynamic,</a:t>
            </a:r>
            <a:r>
              <a:rPr kumimoji="1" lang="zh-CN" altLang="en-US"/>
              <a:t> </a:t>
            </a:r>
            <a:r>
              <a:rPr kumimoji="1" lang="en-US" altLang="zh-CN"/>
              <a:t>helping</a:t>
            </a:r>
            <a:r>
              <a:rPr kumimoji="1" lang="zh-CN" altLang="en-US"/>
              <a:t> </a:t>
            </a:r>
            <a:r>
              <a:rPr kumimoji="1" lang="en-US" altLang="zh-CN"/>
              <a:t>us</a:t>
            </a:r>
            <a:r>
              <a:rPr kumimoji="1" lang="zh-CN" altLang="en-US"/>
              <a:t> </a:t>
            </a:r>
            <a:r>
              <a:rPr kumimoji="1" lang="en-US" altLang="zh-CN"/>
              <a:t>to</a:t>
            </a:r>
            <a:r>
              <a:rPr kumimoji="1" lang="zh-CN" altLang="en-US"/>
              <a:t> </a:t>
            </a:r>
            <a:r>
              <a:rPr kumimoji="1" lang="en-US" altLang="zh-CN"/>
              <a:t>obtain</a:t>
            </a:r>
            <a:r>
              <a:rPr kumimoji="1" lang="zh-CN" altLang="en-US"/>
              <a:t> </a:t>
            </a:r>
            <a:r>
              <a:rPr kumimoji="1" lang="en-US" altLang="zh-CN"/>
              <a:t>an</a:t>
            </a:r>
            <a:r>
              <a:rPr kumimoji="1" lang="zh-CN" altLang="en-US"/>
              <a:t> </a:t>
            </a:r>
            <a:r>
              <a:rPr kumimoji="1" lang="en-US" altLang="zh-CN"/>
              <a:t>optimized</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for</a:t>
            </a:r>
            <a:r>
              <a:rPr kumimoji="1" lang="zh-CN" altLang="en-US"/>
              <a:t> </a:t>
            </a:r>
            <a:r>
              <a:rPr kumimoji="1" lang="en-US" altLang="zh-CN"/>
              <a:t>a</a:t>
            </a:r>
            <a:r>
              <a:rPr kumimoji="1" lang="zh-CN" altLang="en-US"/>
              <a:t> </a:t>
            </a:r>
            <a:r>
              <a:rPr kumimoji="1" lang="en-US" altLang="zh-CN"/>
              <a:t>split.</a:t>
            </a:r>
          </a:p>
          <a:p>
            <a:r>
              <a:rPr kumimoji="1" lang="en-US" altLang="zh-CN"/>
              <a:t>	For</a:t>
            </a:r>
            <a:r>
              <a:rPr kumimoji="1" lang="zh-CN" altLang="en-US"/>
              <a:t> </a:t>
            </a:r>
            <a:r>
              <a:rPr kumimoji="1" lang="en-US" altLang="zh-CN"/>
              <a:t>example,</a:t>
            </a:r>
            <a:r>
              <a:rPr kumimoji="1" lang="zh-CN" altLang="en-US"/>
              <a:t> </a:t>
            </a:r>
            <a:r>
              <a:rPr kumimoji="1" lang="en-US" altLang="zh-CN"/>
              <a:t>the</a:t>
            </a:r>
            <a:r>
              <a:rPr kumimoji="1" lang="zh-CN" altLang="en-US"/>
              <a:t> </a:t>
            </a:r>
            <a:r>
              <a:rPr kumimoji="1" lang="en-US" altLang="zh-CN"/>
              <a:t>optimized</a:t>
            </a:r>
            <a:r>
              <a:rPr kumimoji="1" lang="zh-CN" altLang="en-US"/>
              <a:t> </a:t>
            </a:r>
            <a:r>
              <a:rPr kumimoji="1" lang="en-US" altLang="zh-CN"/>
              <a:t>degree</a:t>
            </a:r>
            <a:r>
              <a:rPr kumimoji="1" lang="zh-CN" altLang="en-US"/>
              <a:t> </a:t>
            </a:r>
            <a:r>
              <a:rPr kumimoji="1" lang="en-US" altLang="zh-CN"/>
              <a:t>for</a:t>
            </a:r>
            <a:r>
              <a:rPr kumimoji="1" lang="zh-CN" altLang="en-US"/>
              <a:t> </a:t>
            </a:r>
            <a:r>
              <a:rPr kumimoji="1" lang="en-US" altLang="zh-CN"/>
              <a:t>splitting</a:t>
            </a:r>
            <a:r>
              <a:rPr kumimoji="1" lang="zh-CN" altLang="en-US"/>
              <a:t> </a:t>
            </a:r>
            <a:r>
              <a:rPr kumimoji="1" lang="en-US" altLang="zh-CN" i="1"/>
              <a:t>audience_score</a:t>
            </a:r>
            <a:r>
              <a:rPr kumimoji="1" lang="zh-CN" altLang="en-US"/>
              <a:t> </a:t>
            </a:r>
            <a:r>
              <a:rPr kumimoji="1" lang="en-US" altLang="zh-CN"/>
              <a:t>is</a:t>
            </a:r>
            <a:r>
              <a:rPr kumimoji="1" lang="zh-CN" altLang="en-US"/>
              <a:t> </a:t>
            </a:r>
            <a:r>
              <a:rPr kumimoji="1" lang="en-US" altLang="zh-CN"/>
              <a:t>0.4.</a:t>
            </a:r>
            <a:r>
              <a:rPr kumimoji="1" lang="zh-CN" altLang="en-US"/>
              <a:t> </a:t>
            </a:r>
            <a:r>
              <a:rPr kumimoji="1" lang="en-US" altLang="zh-CN"/>
              <a:t>i.e.</a:t>
            </a:r>
            <a:r>
              <a:rPr kumimoji="1" lang="zh-CN" altLang="en-US"/>
              <a:t> </a:t>
            </a:r>
            <a:r>
              <a:rPr kumimoji="1" lang="en-US" altLang="zh-CN"/>
              <a:t>the</a:t>
            </a:r>
            <a:r>
              <a:rPr kumimoji="1" lang="zh-CN" altLang="en-US"/>
              <a:t> </a:t>
            </a:r>
            <a:r>
              <a:rPr kumimoji="1" lang="en-US" altLang="zh-CN"/>
              <a:t>degree</a:t>
            </a:r>
            <a:r>
              <a:rPr kumimoji="1" lang="zh-CN" altLang="en-US"/>
              <a:t> </a:t>
            </a:r>
            <a:r>
              <a:rPr kumimoji="1" lang="en-US" altLang="zh-CN"/>
              <a:t>of</a:t>
            </a:r>
            <a:r>
              <a:rPr kumimoji="1" lang="zh-CN" altLang="en-US"/>
              <a:t> </a:t>
            </a:r>
            <a:r>
              <a:rPr kumimoji="1" lang="en-US" altLang="zh-CN"/>
              <a:t>0.4</a:t>
            </a:r>
            <a:r>
              <a:rPr kumimoji="1" lang="zh-CN" altLang="en-US"/>
              <a:t> </a:t>
            </a:r>
            <a:r>
              <a:rPr kumimoji="1" lang="en-US" altLang="zh-CN"/>
              <a:t>makes</a:t>
            </a:r>
            <a:r>
              <a:rPr kumimoji="1" lang="zh-CN" altLang="en-US"/>
              <a:t> </a:t>
            </a:r>
            <a:r>
              <a:rPr kumimoji="1" lang="en-US" altLang="zh-CN"/>
              <a:t>the</a:t>
            </a:r>
            <a:r>
              <a:rPr kumimoji="1" lang="zh-CN" altLang="en-US"/>
              <a:t> </a:t>
            </a:r>
            <a:r>
              <a:rPr kumimoji="1" lang="en-US" altLang="zh-CN"/>
              <a:t>info</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i="1"/>
              <a:t>audience_score</a:t>
            </a:r>
            <a:r>
              <a:rPr kumimoji="1" lang="zh-CN" altLang="en-US"/>
              <a:t> </a:t>
            </a:r>
            <a:r>
              <a:rPr kumimoji="1" lang="en-US" altLang="zh-CN"/>
              <a:t>the</a:t>
            </a:r>
            <a:r>
              <a:rPr kumimoji="1" lang="zh-CN" altLang="en-US"/>
              <a:t> </a:t>
            </a:r>
            <a:r>
              <a:rPr kumimoji="1" lang="en-US" altLang="zh-CN"/>
              <a:t>largest.</a:t>
            </a:r>
            <a:endParaRPr kumimoji="1" lang="zh-CN" altLang="en-US"/>
          </a:p>
        </p:txBody>
      </p:sp>
      <p:sp>
        <p:nvSpPr>
          <p:cNvPr id="19" name="文本框 18">
            <a:extLst>
              <a:ext uri="{FF2B5EF4-FFF2-40B4-BE49-F238E27FC236}">
                <a16:creationId xmlns:a16="http://schemas.microsoft.com/office/drawing/2014/main" id="{DE1AA7DE-5741-5F96-DCF6-A438FF6B26F0}"/>
              </a:ext>
            </a:extLst>
          </p:cNvPr>
          <p:cNvSpPr txBox="1"/>
          <p:nvPr/>
        </p:nvSpPr>
        <p:spPr>
          <a:xfrm>
            <a:off x="8138270" y="424994"/>
            <a:ext cx="336952" cy="276999"/>
          </a:xfrm>
          <a:prstGeom prst="rect">
            <a:avLst/>
          </a:prstGeom>
          <a:noFill/>
        </p:spPr>
        <p:txBody>
          <a:bodyPr wrap="none" rtlCol="0">
            <a:spAutoFit/>
          </a:bodyPr>
          <a:lstStyle/>
          <a:p>
            <a:r>
              <a:rPr kumimoji="1" lang="en-US" altLang="zh-CN" sz="1200">
                <a:solidFill>
                  <a:srgbClr val="FF0000"/>
                </a:solidFill>
              </a:rPr>
              <a:t>T1</a:t>
            </a:r>
            <a:endParaRPr kumimoji="1" lang="zh-CN" altLang="en-US" sz="1200">
              <a:solidFill>
                <a:srgbClr val="FF0000"/>
              </a:solidFill>
            </a:endParaRPr>
          </a:p>
        </p:txBody>
      </p:sp>
      <p:sp>
        <p:nvSpPr>
          <p:cNvPr id="20" name="文本框 19">
            <a:extLst>
              <a:ext uri="{FF2B5EF4-FFF2-40B4-BE49-F238E27FC236}">
                <a16:creationId xmlns:a16="http://schemas.microsoft.com/office/drawing/2014/main" id="{B2856BA0-3BE5-07E1-C5E2-000EEB1CA316}"/>
              </a:ext>
            </a:extLst>
          </p:cNvPr>
          <p:cNvSpPr txBox="1"/>
          <p:nvPr/>
        </p:nvSpPr>
        <p:spPr>
          <a:xfrm>
            <a:off x="9001445" y="437123"/>
            <a:ext cx="336952" cy="276999"/>
          </a:xfrm>
          <a:prstGeom prst="rect">
            <a:avLst/>
          </a:prstGeom>
          <a:noFill/>
        </p:spPr>
        <p:txBody>
          <a:bodyPr wrap="square" rtlCol="0">
            <a:spAutoFit/>
          </a:bodyPr>
          <a:lstStyle/>
          <a:p>
            <a:r>
              <a:rPr kumimoji="1" lang="en-US" altLang="zh-CN" sz="1200">
                <a:solidFill>
                  <a:srgbClr val="FF0000"/>
                </a:solidFill>
              </a:rPr>
              <a:t>T2</a:t>
            </a:r>
            <a:endParaRPr kumimoji="1" lang="zh-CN" altLang="en-US" sz="1200">
              <a:solidFill>
                <a:srgbClr val="FF0000"/>
              </a:solidFill>
            </a:endParaRPr>
          </a:p>
        </p:txBody>
      </p:sp>
    </p:spTree>
    <p:extLst>
      <p:ext uri="{BB962C8B-B14F-4D97-AF65-F5344CB8AC3E}">
        <p14:creationId xmlns:p14="http://schemas.microsoft.com/office/powerpoint/2010/main" val="38185834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C711-A3A0-BF75-9C89-C17B97D646CF}"/>
              </a:ext>
            </a:extLst>
          </p:cNvPr>
          <p:cNvSpPr>
            <a:spLocks noGrp="1"/>
          </p:cNvSpPr>
          <p:nvPr>
            <p:ph type="title"/>
          </p:nvPr>
        </p:nvSpPr>
        <p:spPr/>
        <p:txBody>
          <a:bodyPr/>
          <a:lstStyle/>
          <a:p>
            <a:r>
              <a:rPr lang="en-US" altLang="zh-CN"/>
              <a:t>1. Introduction</a:t>
            </a:r>
            <a:endParaRPr kumimoji="1" lang="zh-CN" altLang="en-US"/>
          </a:p>
        </p:txBody>
      </p:sp>
      <p:sp>
        <p:nvSpPr>
          <p:cNvPr id="3" name="内容占位符 2">
            <a:extLst>
              <a:ext uri="{FF2B5EF4-FFF2-40B4-BE49-F238E27FC236}">
                <a16:creationId xmlns:a16="http://schemas.microsoft.com/office/drawing/2014/main" id="{9DCA0293-466E-B79C-3E13-0E9949E5B290}"/>
              </a:ext>
            </a:extLst>
          </p:cNvPr>
          <p:cNvSpPr>
            <a:spLocks noGrp="1"/>
          </p:cNvSpPr>
          <p:nvPr>
            <p:ph idx="1"/>
          </p:nvPr>
        </p:nvSpPr>
        <p:spPr/>
        <p:txBody>
          <a:bodyPr>
            <a:normAutofit fontScale="92500" lnSpcReduction="10000"/>
          </a:bodyPr>
          <a:lstStyle/>
          <a:p>
            <a:r>
              <a:rPr lang="en-US" altLang="zh-CN" sz="1700"/>
              <a:t>Rotten Tomatoes is a review-aggregation website for film and television in the U.S. </a:t>
            </a:r>
          </a:p>
          <a:p>
            <a:r>
              <a:rPr lang="en-US" altLang="zh-CN" sz="1700"/>
              <a:t>It</a:t>
            </a:r>
            <a:r>
              <a:rPr lang="zh-CN" altLang="en-US" sz="1700"/>
              <a:t> </a:t>
            </a:r>
            <a:r>
              <a:rPr lang="en-US" altLang="zh-CN" sz="1700"/>
              <a:t>has its own ranking system of movies, with three tiers: Certified Fresh, Fresh, and Rotten.</a:t>
            </a:r>
          </a:p>
          <a:p>
            <a:r>
              <a:rPr lang="en-US" altLang="zh-CN" sz="1700"/>
              <a:t>The project is going to evaluate on the classification among the fundamental scores behind</a:t>
            </a:r>
            <a:r>
              <a:rPr lang="zh-CN" altLang="en-US" sz="1700"/>
              <a:t> </a:t>
            </a:r>
            <a:r>
              <a:rPr lang="en-US" altLang="zh-CN" sz="1700"/>
              <a:t>its</a:t>
            </a:r>
            <a:r>
              <a:rPr lang="zh-CN" altLang="en-US" sz="1700"/>
              <a:t> </a:t>
            </a:r>
            <a:r>
              <a:rPr lang="en-US" altLang="zh-CN" sz="1700"/>
              <a:t>ranking</a:t>
            </a:r>
            <a:r>
              <a:rPr lang="zh-CN" altLang="en-US" sz="1700"/>
              <a:t> </a:t>
            </a:r>
            <a:r>
              <a:rPr lang="en-US" altLang="zh-CN" sz="1700"/>
              <a:t>system, that are:</a:t>
            </a:r>
          </a:p>
          <a:p>
            <a:pPr lvl="1"/>
            <a:r>
              <a:rPr lang="en-US" altLang="zh-CN" sz="1700"/>
              <a:t>Audience Sentiment (Binary, negative or positive)</a:t>
            </a:r>
          </a:p>
          <a:p>
            <a:pPr lvl="1"/>
            <a:r>
              <a:rPr lang="en-US" altLang="zh-CN" sz="1700"/>
              <a:t>Audience Score (Numeric, 0 to 100)</a:t>
            </a:r>
          </a:p>
          <a:p>
            <a:pPr lvl="1"/>
            <a:r>
              <a:rPr lang="en-US" altLang="zh-CN" sz="1700"/>
              <a:t>Critics Sentiment (Binary, negative or positive)</a:t>
            </a:r>
          </a:p>
          <a:p>
            <a:pPr lvl="1"/>
            <a:r>
              <a:rPr lang="en-US" altLang="zh-CN" sz="1700"/>
              <a:t>Critics Score (Numeric, 0 to 100)</a:t>
            </a:r>
          </a:p>
          <a:p>
            <a:r>
              <a:rPr lang="en-US" altLang="zh-CN" sz="1700"/>
              <a:t>The</a:t>
            </a:r>
            <a:r>
              <a:rPr lang="zh-CN" altLang="en-US" sz="1700"/>
              <a:t> </a:t>
            </a:r>
            <a:r>
              <a:rPr lang="en-US" altLang="zh-CN" sz="1700"/>
              <a:t>target</a:t>
            </a:r>
            <a:r>
              <a:rPr lang="zh-CN" altLang="en-US" sz="1700"/>
              <a:t> </a:t>
            </a:r>
            <a:r>
              <a:rPr lang="en-US" altLang="zh-CN" sz="1700"/>
              <a:t>of</a:t>
            </a:r>
            <a:r>
              <a:rPr lang="zh-CN" altLang="en-US" sz="1700"/>
              <a:t> </a:t>
            </a:r>
            <a:r>
              <a:rPr lang="en-US" altLang="zh-CN" sz="1700"/>
              <a:t>our</a:t>
            </a:r>
            <a:r>
              <a:rPr lang="zh-CN" altLang="en-US" sz="1700"/>
              <a:t> </a:t>
            </a:r>
            <a:r>
              <a:rPr lang="en-US" altLang="zh-CN" sz="1700"/>
              <a:t>classification</a:t>
            </a:r>
            <a:r>
              <a:rPr lang="zh-CN" altLang="en-US" sz="1700"/>
              <a:t> </a:t>
            </a:r>
            <a:r>
              <a:rPr lang="en-US" altLang="zh-CN" sz="1700"/>
              <a:t>is Critic Score.</a:t>
            </a:r>
          </a:p>
          <a:p>
            <a:endParaRPr lang="en-US" altLang="zh-CN" sz="1700"/>
          </a:p>
          <a:p>
            <a:endParaRPr kumimoji="1" lang="zh-CN" altLang="en-US"/>
          </a:p>
        </p:txBody>
      </p:sp>
      <p:pic>
        <p:nvPicPr>
          <p:cNvPr id="4" name="图片 3" descr="图形用户界面, 网站&#10;&#10;描述已自动生成">
            <a:extLst>
              <a:ext uri="{FF2B5EF4-FFF2-40B4-BE49-F238E27FC236}">
                <a16:creationId xmlns:a16="http://schemas.microsoft.com/office/drawing/2014/main" id="{881FD5DE-68DB-A9E2-CB47-37EA5F5A7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20" y="734326"/>
            <a:ext cx="4846896" cy="3889634"/>
          </a:xfrm>
          <a:prstGeom prst="rect">
            <a:avLst/>
          </a:prstGeom>
        </p:spPr>
      </p:pic>
      <p:pic>
        <p:nvPicPr>
          <p:cNvPr id="5" name="图片 4" descr="卡通人物&#10;&#10;中度可信度描述已自动生成">
            <a:extLst>
              <a:ext uri="{FF2B5EF4-FFF2-40B4-BE49-F238E27FC236}">
                <a16:creationId xmlns:a16="http://schemas.microsoft.com/office/drawing/2014/main" id="{D049D19C-8CDE-5C61-F7D5-B33B8CAF7AC6}"/>
              </a:ext>
            </a:extLst>
          </p:cNvPr>
          <p:cNvPicPr>
            <a:picLocks noChangeAspect="1"/>
          </p:cNvPicPr>
          <p:nvPr/>
        </p:nvPicPr>
        <p:blipFill>
          <a:blip r:embed="rId3"/>
          <a:stretch>
            <a:fillRect/>
          </a:stretch>
        </p:blipFill>
        <p:spPr>
          <a:xfrm>
            <a:off x="7974317" y="343619"/>
            <a:ext cx="1370901" cy="390707"/>
          </a:xfrm>
          <a:prstGeom prst="rect">
            <a:avLst/>
          </a:prstGeom>
        </p:spPr>
      </p:pic>
      <p:graphicFrame>
        <p:nvGraphicFramePr>
          <p:cNvPr id="6" name="表格 5">
            <a:extLst>
              <a:ext uri="{FF2B5EF4-FFF2-40B4-BE49-F238E27FC236}">
                <a16:creationId xmlns:a16="http://schemas.microsoft.com/office/drawing/2014/main" id="{C84C204A-6B18-98C1-2AA8-1CC8D6D1F5DD}"/>
              </a:ext>
            </a:extLst>
          </p:cNvPr>
          <p:cNvGraphicFramePr>
            <a:graphicFrameLocks noGrp="1"/>
          </p:cNvGraphicFramePr>
          <p:nvPr>
            <p:extLst>
              <p:ext uri="{D42A27DB-BD31-4B8C-83A1-F6EECF244321}">
                <p14:modId xmlns:p14="http://schemas.microsoft.com/office/powerpoint/2010/main" val="3935179304"/>
              </p:ext>
            </p:extLst>
          </p:nvPr>
        </p:nvGraphicFramePr>
        <p:xfrm>
          <a:off x="5392977" y="4538749"/>
          <a:ext cx="6477597" cy="2136371"/>
        </p:xfrm>
        <a:graphic>
          <a:graphicData uri="http://schemas.openxmlformats.org/drawingml/2006/table">
            <a:tbl>
              <a:tblPr firstRow="1" bandRow="1">
                <a:tableStyleId>{7DF18680-E054-41AD-8BC1-D1AEF772440D}</a:tableStyleId>
              </a:tblPr>
              <a:tblGrid>
                <a:gridCol w="633750">
                  <a:extLst>
                    <a:ext uri="{9D8B030D-6E8A-4147-A177-3AD203B41FA5}">
                      <a16:colId xmlns:a16="http://schemas.microsoft.com/office/drawing/2014/main" val="2177554758"/>
                    </a:ext>
                  </a:extLst>
                </a:gridCol>
                <a:gridCol w="817498">
                  <a:extLst>
                    <a:ext uri="{9D8B030D-6E8A-4147-A177-3AD203B41FA5}">
                      <a16:colId xmlns:a16="http://schemas.microsoft.com/office/drawing/2014/main" val="759528401"/>
                    </a:ext>
                  </a:extLst>
                </a:gridCol>
                <a:gridCol w="5026349">
                  <a:extLst>
                    <a:ext uri="{9D8B030D-6E8A-4147-A177-3AD203B41FA5}">
                      <a16:colId xmlns:a16="http://schemas.microsoft.com/office/drawing/2014/main" val="154241425"/>
                    </a:ext>
                  </a:extLst>
                </a:gridCol>
              </a:tblGrid>
              <a:tr h="257695">
                <a:tc>
                  <a:txBody>
                    <a:bodyPr/>
                    <a:lstStyle/>
                    <a:p>
                      <a:pPr algn="ctr"/>
                      <a:r>
                        <a:rPr lang="en-US" sz="1100">
                          <a:effectLst/>
                        </a:rPr>
                        <a:t>Icon</a:t>
                      </a:r>
                    </a:p>
                  </a:txBody>
                  <a:tcPr anchor="ctr"/>
                </a:tc>
                <a:tc>
                  <a:txBody>
                    <a:bodyPr/>
                    <a:lstStyle/>
                    <a:p>
                      <a:pPr algn="ctr"/>
                      <a:r>
                        <a:rPr lang="en-US" sz="1100">
                          <a:effectLst/>
                        </a:rPr>
                        <a:t>Score</a:t>
                      </a:r>
                    </a:p>
                  </a:txBody>
                  <a:tcPr anchor="ctr"/>
                </a:tc>
                <a:tc>
                  <a:txBody>
                    <a:bodyPr/>
                    <a:lstStyle/>
                    <a:p>
                      <a:pPr algn="ctr"/>
                      <a:r>
                        <a:rPr lang="en-US" sz="1100">
                          <a:effectLst/>
                        </a:rPr>
                        <a:t>Description</a:t>
                      </a:r>
                    </a:p>
                  </a:txBody>
                  <a:tcPr anchor="ctr"/>
                </a:tc>
                <a:extLst>
                  <a:ext uri="{0D108BD9-81ED-4DB2-BD59-A6C34878D82A}">
                    <a16:rowId xmlns:a16="http://schemas.microsoft.com/office/drawing/2014/main" val="492432487"/>
                  </a:ext>
                </a:extLst>
              </a:tr>
              <a:tr h="920843">
                <a:tc>
                  <a:txBody>
                    <a:bodyPr/>
                    <a:lstStyle/>
                    <a:p>
                      <a:endParaRPr lang="zh-CN" altLang="en-US" sz="1100">
                        <a:effectLst/>
                      </a:endParaRPr>
                    </a:p>
                  </a:txBody>
                  <a:tcPr anchor="ctr"/>
                </a:tc>
                <a:tc>
                  <a:txBody>
                    <a:bodyPr/>
                    <a:lstStyle/>
                    <a:p>
                      <a:r>
                        <a:rPr lang="en-US" altLang="zh-CN" sz="1100">
                          <a:effectLst/>
                        </a:rPr>
                        <a:t>100–75%</a:t>
                      </a:r>
                    </a:p>
                  </a:txBody>
                  <a:tcPr anchor="ctr"/>
                </a:tc>
                <a:tc>
                  <a:txBody>
                    <a:bodyPr/>
                    <a:lstStyle/>
                    <a:p>
                      <a:r>
                        <a:rPr lang="en-US" sz="1100" b="1" u="none">
                          <a:effectLst/>
                        </a:rPr>
                        <a:t>Certified Fresh</a:t>
                      </a:r>
                      <a:r>
                        <a:rPr lang="en-US" sz="1100" u="none">
                          <a:effectLst/>
                        </a:rPr>
                        <a:t>: </a:t>
                      </a:r>
                      <a:r>
                        <a:rPr lang="en-US" sz="1100" u="none" strike="noStrike">
                          <a:solidFill>
                            <a:schemeClr val="tx1"/>
                          </a:solidFill>
                          <a:effectLst/>
                        </a:rPr>
                        <a:t>Wide-release</a:t>
                      </a:r>
                      <a:r>
                        <a:rPr lang="en-US" sz="1100" u="none">
                          <a:solidFill>
                            <a:schemeClr val="tx1"/>
                          </a:solidFill>
                          <a:effectLst/>
                        </a:rPr>
                        <a:t> films with a score of 75% or higher that are reviewed by at least 80 critics, of whom 5 are “Top Critics”. The “Certified Fresh” seal remains until the score drops below 70%.</a:t>
                      </a:r>
                      <a:r>
                        <a:rPr lang="zh-CN" altLang="en-US" sz="1100" b="0" u="none" strike="noStrike" baseline="30000">
                          <a:solidFill>
                            <a:schemeClr val="tx1"/>
                          </a:solidFill>
                          <a:effectLst/>
                        </a:rPr>
                        <a:t> </a:t>
                      </a:r>
                      <a:r>
                        <a:rPr lang="en-US" sz="1100" u="none">
                          <a:solidFill>
                            <a:schemeClr val="tx1"/>
                          </a:solidFill>
                          <a:effectLst/>
                        </a:rPr>
                        <a:t>Films with </a:t>
                      </a:r>
                      <a:r>
                        <a:rPr lang="en-US" sz="1100" u="none" strike="noStrike">
                          <a:solidFill>
                            <a:schemeClr val="tx1"/>
                          </a:solidFill>
                          <a:effectLst/>
                        </a:rPr>
                        <a:t>limited release</a:t>
                      </a:r>
                      <a:r>
                        <a:rPr lang="en-US" sz="1100" u="none" strike="noStrike">
                          <a:solidFill>
                            <a:schemeClr val="tx1"/>
                          </a:solidFill>
                          <a:effectLst/>
                          <a:hlinkClick r:id="rId4" tooltip="Limited release">
                            <a:extLst>
                              <a:ext uri="{A12FA001-AC4F-418D-AE19-62706E023703}">
                                <ahyp:hlinkClr xmlns:ahyp="http://schemas.microsoft.com/office/drawing/2018/hyperlinkcolor" val="tx"/>
                              </a:ext>
                            </a:extLst>
                          </a:hlinkClick>
                        </a:rPr>
                        <a:t>s</a:t>
                      </a:r>
                      <a:r>
                        <a:rPr lang="en-US" sz="1100" u="none">
                          <a:solidFill>
                            <a:schemeClr val="tx1"/>
                          </a:solidFill>
                          <a:effectLst/>
                        </a:rPr>
                        <a:t> require only 40 reviews (including 5 from "Top Critics") to qualify for this seal. For TV shows, only individual seasons are eligible for consideration, and each must have at least 20 critic reviews.</a:t>
                      </a:r>
                    </a:p>
                  </a:txBody>
                  <a:tcPr anchor="ctr"/>
                </a:tc>
                <a:extLst>
                  <a:ext uri="{0D108BD9-81ED-4DB2-BD59-A6C34878D82A}">
                    <a16:rowId xmlns:a16="http://schemas.microsoft.com/office/drawing/2014/main" val="663157637"/>
                  </a:ext>
                </a:extLst>
              </a:tr>
              <a:tr h="310646">
                <a:tc>
                  <a:txBody>
                    <a:bodyPr/>
                    <a:lstStyle/>
                    <a:p>
                      <a:endParaRPr lang="zh-CN" altLang="en-US" sz="1100">
                        <a:effectLst/>
                      </a:endParaRPr>
                    </a:p>
                  </a:txBody>
                  <a:tcPr anchor="ctr"/>
                </a:tc>
                <a:tc>
                  <a:txBody>
                    <a:bodyPr/>
                    <a:lstStyle/>
                    <a:p>
                      <a:r>
                        <a:rPr lang="en-US" altLang="zh-CN" sz="1100">
                          <a:effectLst/>
                        </a:rPr>
                        <a:t>100–60%</a:t>
                      </a:r>
                    </a:p>
                  </a:txBody>
                  <a:tcPr anchor="ctr"/>
                </a:tc>
                <a:tc>
                  <a:txBody>
                    <a:bodyPr/>
                    <a:lstStyle/>
                    <a:p>
                      <a:r>
                        <a:rPr lang="en-US" sz="1100" b="1">
                          <a:effectLst/>
                        </a:rPr>
                        <a:t>Fresh</a:t>
                      </a:r>
                      <a:r>
                        <a:rPr lang="en-US" sz="1100">
                          <a:effectLst/>
                        </a:rPr>
                        <a:t>: Films or TV shows with a score of 60% or higher that do not meet the requirements for the "Certified Fresh" seal.</a:t>
                      </a:r>
                    </a:p>
                  </a:txBody>
                  <a:tcPr anchor="ctr"/>
                </a:tc>
                <a:extLst>
                  <a:ext uri="{0D108BD9-81ED-4DB2-BD59-A6C34878D82A}">
                    <a16:rowId xmlns:a16="http://schemas.microsoft.com/office/drawing/2014/main" val="301578337"/>
                  </a:ext>
                </a:extLst>
              </a:tr>
              <a:tr h="520931">
                <a:tc>
                  <a:txBody>
                    <a:bodyPr/>
                    <a:lstStyle/>
                    <a:p>
                      <a:endParaRPr lang="zh-CN" altLang="en-US" sz="1100">
                        <a:effectLst/>
                      </a:endParaRPr>
                    </a:p>
                  </a:txBody>
                  <a:tcPr anchor="ctr"/>
                </a:tc>
                <a:tc>
                  <a:txBody>
                    <a:bodyPr/>
                    <a:lstStyle/>
                    <a:p>
                      <a:r>
                        <a:rPr lang="en-US" altLang="zh-CN" sz="1100">
                          <a:effectLst/>
                        </a:rPr>
                        <a:t>59–0%</a:t>
                      </a:r>
                    </a:p>
                  </a:txBody>
                  <a:tcPr anchor="ctr"/>
                </a:tc>
                <a:tc>
                  <a:txBody>
                    <a:bodyPr/>
                    <a:lstStyle/>
                    <a:p>
                      <a:r>
                        <a:rPr lang="en-US" sz="1100" b="1">
                          <a:effectLst/>
                        </a:rPr>
                        <a:t>Rotten</a:t>
                      </a:r>
                      <a:r>
                        <a:rPr lang="en-US" sz="1100">
                          <a:effectLst/>
                        </a:rPr>
                        <a:t>: Films or TV shows with a score of 59% or lower receive this seal.</a:t>
                      </a:r>
                    </a:p>
                  </a:txBody>
                  <a:tcPr anchor="ctr"/>
                </a:tc>
                <a:extLst>
                  <a:ext uri="{0D108BD9-81ED-4DB2-BD59-A6C34878D82A}">
                    <a16:rowId xmlns:a16="http://schemas.microsoft.com/office/drawing/2014/main" val="3631591604"/>
                  </a:ext>
                </a:extLst>
              </a:tr>
            </a:tbl>
          </a:graphicData>
        </a:graphic>
      </p:graphicFrame>
      <p:pic>
        <p:nvPicPr>
          <p:cNvPr id="9" name="图片 8">
            <a:extLst>
              <a:ext uri="{FF2B5EF4-FFF2-40B4-BE49-F238E27FC236}">
                <a16:creationId xmlns:a16="http://schemas.microsoft.com/office/drawing/2014/main" id="{C27DCFE4-63B9-1178-79BA-A86DE1B24AA2}"/>
              </a:ext>
            </a:extLst>
          </p:cNvPr>
          <p:cNvPicPr>
            <a:picLocks noChangeAspect="1"/>
          </p:cNvPicPr>
          <p:nvPr/>
        </p:nvPicPr>
        <p:blipFill>
          <a:blip r:embed="rId5"/>
          <a:stretch>
            <a:fillRect/>
          </a:stretch>
        </p:blipFill>
        <p:spPr>
          <a:xfrm>
            <a:off x="5508491" y="5095704"/>
            <a:ext cx="399010" cy="399010"/>
          </a:xfrm>
          <a:prstGeom prst="rect">
            <a:avLst/>
          </a:prstGeom>
        </p:spPr>
      </p:pic>
      <p:pic>
        <p:nvPicPr>
          <p:cNvPr id="10" name="图片 9">
            <a:extLst>
              <a:ext uri="{FF2B5EF4-FFF2-40B4-BE49-F238E27FC236}">
                <a16:creationId xmlns:a16="http://schemas.microsoft.com/office/drawing/2014/main" id="{8037556F-EAAD-2370-5C6E-947965E45A70}"/>
              </a:ext>
            </a:extLst>
          </p:cNvPr>
          <p:cNvPicPr>
            <a:picLocks noChangeAspect="1"/>
          </p:cNvPicPr>
          <p:nvPr/>
        </p:nvPicPr>
        <p:blipFill>
          <a:blip r:embed="rId6"/>
          <a:stretch>
            <a:fillRect/>
          </a:stretch>
        </p:blipFill>
        <p:spPr>
          <a:xfrm>
            <a:off x="5549062" y="5762475"/>
            <a:ext cx="317867" cy="322441"/>
          </a:xfrm>
          <a:prstGeom prst="rect">
            <a:avLst/>
          </a:prstGeom>
        </p:spPr>
      </p:pic>
      <p:pic>
        <p:nvPicPr>
          <p:cNvPr id="11" name="图片 10">
            <a:extLst>
              <a:ext uri="{FF2B5EF4-FFF2-40B4-BE49-F238E27FC236}">
                <a16:creationId xmlns:a16="http://schemas.microsoft.com/office/drawing/2014/main" id="{95E82640-8894-6859-7BB5-ED1730B4BED7}"/>
              </a:ext>
            </a:extLst>
          </p:cNvPr>
          <p:cNvPicPr>
            <a:picLocks noChangeAspect="1"/>
          </p:cNvPicPr>
          <p:nvPr/>
        </p:nvPicPr>
        <p:blipFill>
          <a:blip r:embed="rId7"/>
          <a:stretch>
            <a:fillRect/>
          </a:stretch>
        </p:blipFill>
        <p:spPr>
          <a:xfrm>
            <a:off x="5583548" y="6309360"/>
            <a:ext cx="279334" cy="269702"/>
          </a:xfrm>
          <a:prstGeom prst="rect">
            <a:avLst/>
          </a:prstGeom>
        </p:spPr>
      </p:pic>
    </p:spTree>
    <p:extLst>
      <p:ext uri="{BB962C8B-B14F-4D97-AF65-F5344CB8AC3E}">
        <p14:creationId xmlns:p14="http://schemas.microsoft.com/office/powerpoint/2010/main" val="3155342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3.3</a:t>
            </a:r>
            <a:r>
              <a:rPr kumimoji="1" lang="zh-CN" altLang="en-US"/>
              <a:t> </a:t>
            </a:r>
            <a:r>
              <a:rPr kumimoji="1" lang="en-US" altLang="zh-CN" b="1" i="1"/>
              <a:t>numeric_analysis()</a:t>
            </a:r>
            <a:r>
              <a:rPr kumimoji="1" lang="zh-CN" altLang="en-US" b="1"/>
              <a:t> </a:t>
            </a:r>
            <a:endParaRPr kumimoji="1" lang="en-US" altLang="zh-CN" b="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r>
              <a:rPr kumimoji="1" lang="en-US" altLang="zh-CN"/>
              <a:t>Seperate</a:t>
            </a:r>
            <a:r>
              <a:rPr kumimoji="1" lang="zh-CN" altLang="en-US"/>
              <a:t> </a:t>
            </a:r>
            <a:r>
              <a:rPr kumimoji="1" lang="en-US" altLang="zh-CN"/>
              <a:t>numeric</a:t>
            </a:r>
            <a:r>
              <a:rPr kumimoji="1" lang="zh-CN" altLang="en-US"/>
              <a:t> </a:t>
            </a:r>
            <a:r>
              <a:rPr kumimoji="1" lang="en-US" altLang="zh-CN"/>
              <a:t>conditions</a:t>
            </a:r>
            <a:r>
              <a:rPr kumimoji="1" lang="zh-CN" altLang="en-US"/>
              <a:t> </a:t>
            </a:r>
            <a:r>
              <a:rPr kumimoji="1" lang="en-US" altLang="zh-CN"/>
              <a:t>into</a:t>
            </a:r>
            <a:r>
              <a:rPr kumimoji="1" lang="zh-CN" altLang="en-US"/>
              <a:t> </a:t>
            </a:r>
            <a:r>
              <a:rPr kumimoji="1" lang="en-US" altLang="zh-CN"/>
              <a:t>three</a:t>
            </a:r>
            <a:r>
              <a:rPr kumimoji="1" lang="zh-CN" altLang="en-US"/>
              <a:t> </a:t>
            </a:r>
            <a:r>
              <a:rPr kumimoji="1" lang="en-US" altLang="zh-CN"/>
              <a:t>nodes</a:t>
            </a:r>
            <a:r>
              <a:rPr kumimoji="1" lang="zh-CN" altLang="en-US"/>
              <a:t> </a:t>
            </a:r>
            <a:r>
              <a:rPr kumimoji="1" lang="en-US" altLang="zh-CN"/>
              <a:t>using</a:t>
            </a:r>
            <a:r>
              <a:rPr kumimoji="1" lang="zh-CN" altLang="en-US"/>
              <a:t> </a:t>
            </a:r>
            <a:r>
              <a:rPr kumimoji="1" lang="en-US" altLang="zh-CN"/>
              <a:t>two</a:t>
            </a:r>
            <a:r>
              <a:rPr kumimoji="1" lang="zh-CN" altLang="en-US"/>
              <a:t> </a:t>
            </a:r>
            <a:r>
              <a:rPr kumimoji="1" lang="en-US" altLang="zh-CN"/>
              <a:t>thresholds</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Small:</a:t>
            </a:r>
            <a:r>
              <a:rPr kumimoji="1" lang="zh-CN" altLang="en-US"/>
              <a:t> </a:t>
            </a:r>
            <a:r>
              <a:rPr kumimoji="1" lang="en-US" altLang="zh-CN"/>
              <a:t>value</a:t>
            </a:r>
            <a:r>
              <a:rPr kumimoji="1" lang="zh-CN" altLang="en-US"/>
              <a:t> </a:t>
            </a:r>
            <a:r>
              <a:rPr kumimoji="1" lang="en-US" altLang="zh-CN"/>
              <a:t>&lt;</a:t>
            </a:r>
            <a:r>
              <a:rPr kumimoji="1" lang="zh-CN" altLang="en-US"/>
              <a:t> </a:t>
            </a:r>
            <a:r>
              <a:rPr kumimoji="1" lang="en-US" altLang="zh-CN"/>
              <a:t>T1;</a:t>
            </a:r>
          </a:p>
          <a:p>
            <a:pPr lvl="1"/>
            <a:r>
              <a:rPr kumimoji="1" lang="en-US" altLang="zh-CN"/>
              <a:t>Medium:</a:t>
            </a:r>
            <a:r>
              <a:rPr kumimoji="1" lang="zh-CN" altLang="en-US"/>
              <a:t> </a:t>
            </a:r>
            <a:r>
              <a:rPr kumimoji="1" lang="en-US" altLang="zh-CN"/>
              <a:t>value</a:t>
            </a:r>
            <a:r>
              <a:rPr kumimoji="1" lang="zh-CN" altLang="en-US"/>
              <a:t> </a:t>
            </a:r>
            <a:r>
              <a:rPr kumimoji="1" lang="en-US" altLang="zh-CN"/>
              <a:t>between</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Large:</a:t>
            </a:r>
            <a:r>
              <a:rPr kumimoji="1" lang="zh-CN" altLang="en-US"/>
              <a:t> </a:t>
            </a:r>
            <a:r>
              <a:rPr kumimoji="1" lang="en-US" altLang="zh-CN"/>
              <a:t>value</a:t>
            </a:r>
            <a:r>
              <a:rPr kumimoji="1" lang="zh-CN" altLang="en-US"/>
              <a:t> </a:t>
            </a:r>
            <a:r>
              <a:rPr kumimoji="1" lang="en-US" altLang="zh-CN"/>
              <a:t>&gt;</a:t>
            </a:r>
            <a:r>
              <a:rPr kumimoji="1" lang="zh-CN" altLang="en-US"/>
              <a:t> </a:t>
            </a:r>
            <a:r>
              <a:rPr kumimoji="1" lang="en-US" altLang="zh-CN"/>
              <a:t>T2.</a:t>
            </a:r>
          </a:p>
          <a:p>
            <a:r>
              <a:rPr kumimoji="1" lang="en-US" altLang="zh-CN"/>
              <a:t>Use</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(Central</a:t>
            </a:r>
            <a:r>
              <a:rPr kumimoji="1" lang="zh-CN" altLang="en-US"/>
              <a:t> </a:t>
            </a:r>
            <a:r>
              <a:rPr kumimoji="1" lang="en-US" altLang="zh-CN"/>
              <a:t>Limit</a:t>
            </a:r>
            <a:r>
              <a:rPr kumimoji="1" lang="zh-CN" altLang="en-US"/>
              <a:t> </a:t>
            </a:r>
            <a:r>
              <a:rPr kumimoji="1" lang="en-US" altLang="zh-CN"/>
              <a:t>Theorem).</a:t>
            </a:r>
          </a:p>
        </p:txBody>
      </p:sp>
      <p:graphicFrame>
        <p:nvGraphicFramePr>
          <p:cNvPr id="4" name="表格 3">
            <a:extLst>
              <a:ext uri="{FF2B5EF4-FFF2-40B4-BE49-F238E27FC236}">
                <a16:creationId xmlns:a16="http://schemas.microsoft.com/office/drawing/2014/main" id="{6645EAED-748F-4951-43BF-D78FC6194EF7}"/>
              </a:ext>
            </a:extLst>
          </p:cNvPr>
          <p:cNvGraphicFramePr>
            <a:graphicFrameLocks noGrp="1"/>
          </p:cNvGraphicFramePr>
          <p:nvPr>
            <p:extLst>
              <p:ext uri="{D42A27DB-BD31-4B8C-83A1-F6EECF244321}">
                <p14:modId xmlns:p14="http://schemas.microsoft.com/office/powerpoint/2010/main" val="2869285237"/>
              </p:ext>
            </p:extLst>
          </p:nvPr>
        </p:nvGraphicFramePr>
        <p:xfrm>
          <a:off x="5247942" y="3952113"/>
          <a:ext cx="6880378" cy="2775095"/>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84295">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Categorize into 3 conditions: small, medium, and large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id_cond_small = []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condition small</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id_cond_medium = []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condition medium</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id_cond_large = []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condition large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for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index, row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in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enumerate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&lt; left_thresh:</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id_cond_small.append(index)</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&gt; right_thresh:</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id_cond_large.append(index)</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id_cond_medium.append(index)</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Negative and positive part of each conditions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[s_neg, s_pos] = count_within_condition(id_cond_small, target)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[m_neg, m_pos] = count_within_condition(id_cond_medium, target)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[l_neg, l_pos] = count_within_condition(id_cond_large, target)</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9" name="文本框 8">
            <a:extLst>
              <a:ext uri="{FF2B5EF4-FFF2-40B4-BE49-F238E27FC236}">
                <a16:creationId xmlns:a16="http://schemas.microsoft.com/office/drawing/2014/main" id="{CCEF71C5-2A0C-4430-994C-5E63020F66CA}"/>
              </a:ext>
            </a:extLst>
          </p:cNvPr>
          <p:cNvSpPr txBox="1"/>
          <p:nvPr/>
        </p:nvSpPr>
        <p:spPr>
          <a:xfrm>
            <a:off x="5220182" y="2317652"/>
            <a:ext cx="2702343" cy="369332"/>
          </a:xfrm>
          <a:prstGeom prst="rect">
            <a:avLst/>
          </a:prstGeom>
          <a:noFill/>
        </p:spPr>
        <p:txBody>
          <a:bodyPr wrap="none" rtlCol="0">
            <a:spAutoFit/>
          </a:bodyPr>
          <a:lstStyle/>
          <a:p>
            <a:r>
              <a:rPr kumimoji="1" lang="en-US" altLang="zh-CN"/>
              <a:t>Split</a:t>
            </a:r>
            <a:r>
              <a:rPr kumimoji="1" lang="zh-CN" altLang="en-US"/>
              <a:t> </a:t>
            </a:r>
            <a:r>
              <a:rPr kumimoji="1" lang="en-US" altLang="zh-CN"/>
              <a:t>condition</a:t>
            </a:r>
            <a:r>
              <a:rPr kumimoji="1" lang="zh-CN" altLang="en-US"/>
              <a:t> </a:t>
            </a:r>
            <a:r>
              <a:rPr kumimoji="1" lang="en-US" altLang="zh-CN"/>
              <a:t>into</a:t>
            </a:r>
            <a:r>
              <a:rPr kumimoji="1" lang="zh-CN" altLang="en-US"/>
              <a:t> </a:t>
            </a:r>
            <a:r>
              <a:rPr kumimoji="1" lang="en-US" altLang="zh-CN"/>
              <a:t>3</a:t>
            </a:r>
            <a:r>
              <a:rPr kumimoji="1" lang="zh-CN" altLang="en-US"/>
              <a:t> </a:t>
            </a:r>
            <a:r>
              <a:rPr kumimoji="1" lang="en-US" altLang="zh-CN"/>
              <a:t>nodes:</a:t>
            </a:r>
            <a:endParaRPr kumimoji="1" lang="zh-CN" altLang="en-US"/>
          </a:p>
        </p:txBody>
      </p:sp>
      <p:grpSp>
        <p:nvGrpSpPr>
          <p:cNvPr id="60" name="组合 59">
            <a:extLst>
              <a:ext uri="{FF2B5EF4-FFF2-40B4-BE49-F238E27FC236}">
                <a16:creationId xmlns:a16="http://schemas.microsoft.com/office/drawing/2014/main" id="{4C3E0414-003F-1AA9-FD02-5A749E92692B}"/>
              </a:ext>
            </a:extLst>
          </p:cNvPr>
          <p:cNvGrpSpPr/>
          <p:nvPr/>
        </p:nvGrpSpPr>
        <p:grpSpPr>
          <a:xfrm>
            <a:off x="6170841" y="2501089"/>
            <a:ext cx="5034581" cy="850146"/>
            <a:chOff x="6170841" y="505191"/>
            <a:chExt cx="5034581" cy="850146"/>
          </a:xfrm>
        </p:grpSpPr>
        <p:sp>
          <p:nvSpPr>
            <p:cNvPr id="45" name="椭圆 44">
              <a:extLst>
                <a:ext uri="{FF2B5EF4-FFF2-40B4-BE49-F238E27FC236}">
                  <a16:creationId xmlns:a16="http://schemas.microsoft.com/office/drawing/2014/main" id="{2C0216A0-C31C-5F67-BA2C-A2E541BCAC75}"/>
                </a:ext>
              </a:extLst>
            </p:cNvPr>
            <p:cNvSpPr/>
            <p:nvPr/>
          </p:nvSpPr>
          <p:spPr>
            <a:xfrm>
              <a:off x="8138177" y="505191"/>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46" name="椭圆 45">
              <a:extLst>
                <a:ext uri="{FF2B5EF4-FFF2-40B4-BE49-F238E27FC236}">
                  <a16:creationId xmlns:a16="http://schemas.microsoft.com/office/drawing/2014/main" id="{079C5AE8-0AA3-00A5-0E31-B346673BCDC3}"/>
                </a:ext>
              </a:extLst>
            </p:cNvPr>
            <p:cNvSpPr/>
            <p:nvPr/>
          </p:nvSpPr>
          <p:spPr>
            <a:xfrm>
              <a:off x="6170841"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small</a:t>
              </a:r>
              <a:endParaRPr kumimoji="1" lang="zh-CN" altLang="en-US" sz="1400">
                <a:solidFill>
                  <a:schemeClr val="tx1"/>
                </a:solidFill>
              </a:endParaRPr>
            </a:p>
          </p:txBody>
        </p:sp>
        <p:sp>
          <p:nvSpPr>
            <p:cNvPr id="47" name="椭圆 46">
              <a:extLst>
                <a:ext uri="{FF2B5EF4-FFF2-40B4-BE49-F238E27FC236}">
                  <a16:creationId xmlns:a16="http://schemas.microsoft.com/office/drawing/2014/main" id="{98FC920B-4EAB-52A9-B08A-AB7359C24B09}"/>
                </a:ext>
              </a:extLst>
            </p:cNvPr>
            <p:cNvSpPr/>
            <p:nvPr/>
          </p:nvSpPr>
          <p:spPr>
            <a:xfrm>
              <a:off x="8002234"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medium</a:t>
              </a:r>
              <a:endParaRPr kumimoji="1" lang="zh-CN" altLang="en-US" sz="1400">
                <a:solidFill>
                  <a:schemeClr val="tx1"/>
                </a:solidFill>
              </a:endParaRPr>
            </a:p>
          </p:txBody>
        </p:sp>
        <p:cxnSp>
          <p:nvCxnSpPr>
            <p:cNvPr id="48" name="直线连接符 47">
              <a:extLst>
                <a:ext uri="{FF2B5EF4-FFF2-40B4-BE49-F238E27FC236}">
                  <a16:creationId xmlns:a16="http://schemas.microsoft.com/office/drawing/2014/main" id="{4EEE01AF-5E09-8499-0267-9D333DEBFFC3}"/>
                </a:ext>
              </a:extLst>
            </p:cNvPr>
            <p:cNvCxnSpPr>
              <a:cxnSpLocks/>
              <a:stCxn id="45" idx="3"/>
              <a:endCxn id="46" idx="0"/>
            </p:cNvCxnSpPr>
            <p:nvPr/>
          </p:nvCxnSpPr>
          <p:spPr>
            <a:xfrm flipH="1">
              <a:off x="6856739" y="822534"/>
              <a:ext cx="1442516"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24160A2B-7ED4-A2F8-B58A-637223FBA721}"/>
                </a:ext>
              </a:extLst>
            </p:cNvPr>
            <p:cNvCxnSpPr>
              <a:cxnSpLocks/>
              <a:stCxn id="45" idx="4"/>
              <a:endCxn id="47" idx="0"/>
            </p:cNvCxnSpPr>
            <p:nvPr/>
          </p:nvCxnSpPr>
          <p:spPr>
            <a:xfrm flipH="1">
              <a:off x="8688132" y="876982"/>
              <a:ext cx="1" cy="22104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A934B403-A401-8BFC-415D-5E995ECAD6A6}"/>
                </a:ext>
              </a:extLst>
            </p:cNvPr>
            <p:cNvSpPr txBox="1"/>
            <p:nvPr/>
          </p:nvSpPr>
          <p:spPr>
            <a:xfrm>
              <a:off x="8403277" y="865359"/>
              <a:ext cx="404084" cy="253916"/>
            </a:xfrm>
            <a:prstGeom prst="rect">
              <a:avLst/>
            </a:prstGeom>
            <a:noFill/>
          </p:spPr>
          <p:txBody>
            <a:bodyPr wrap="square" rtlCol="0">
              <a:spAutoFit/>
            </a:bodyPr>
            <a:lstStyle/>
            <a:p>
              <a:r>
                <a:rPr kumimoji="1" lang="en-US" altLang="zh-CN" sz="1050"/>
                <a:t>36</a:t>
              </a:r>
              <a:endParaRPr kumimoji="1" lang="zh-CN" altLang="en-US" sz="1050"/>
            </a:p>
          </p:txBody>
        </p:sp>
        <p:sp>
          <p:nvSpPr>
            <p:cNvPr id="51" name="文本框 50">
              <a:extLst>
                <a:ext uri="{FF2B5EF4-FFF2-40B4-BE49-F238E27FC236}">
                  <a16:creationId xmlns:a16="http://schemas.microsoft.com/office/drawing/2014/main" id="{3B0424C6-2D2A-B20D-A5C7-CDE56D7AD5BE}"/>
                </a:ext>
              </a:extLst>
            </p:cNvPr>
            <p:cNvSpPr txBox="1"/>
            <p:nvPr/>
          </p:nvSpPr>
          <p:spPr>
            <a:xfrm>
              <a:off x="7162803" y="786399"/>
              <a:ext cx="404084" cy="253916"/>
            </a:xfrm>
            <a:prstGeom prst="rect">
              <a:avLst/>
            </a:prstGeom>
            <a:noFill/>
          </p:spPr>
          <p:txBody>
            <a:bodyPr wrap="square" rtlCol="0">
              <a:spAutoFit/>
            </a:bodyPr>
            <a:lstStyle/>
            <a:p>
              <a:r>
                <a:rPr kumimoji="1" lang="en-US" altLang="zh-CN" sz="1050"/>
                <a:t>32</a:t>
              </a:r>
              <a:endParaRPr kumimoji="1" lang="zh-CN" altLang="en-US" sz="1050"/>
            </a:p>
          </p:txBody>
        </p:sp>
        <p:sp>
          <p:nvSpPr>
            <p:cNvPr id="55" name="椭圆 54">
              <a:extLst>
                <a:ext uri="{FF2B5EF4-FFF2-40B4-BE49-F238E27FC236}">
                  <a16:creationId xmlns:a16="http://schemas.microsoft.com/office/drawing/2014/main" id="{401D31C1-53FD-2343-0DC9-FB6F8A08AD60}"/>
                </a:ext>
              </a:extLst>
            </p:cNvPr>
            <p:cNvSpPr/>
            <p:nvPr/>
          </p:nvSpPr>
          <p:spPr>
            <a:xfrm>
              <a:off x="9833627"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large</a:t>
              </a:r>
              <a:endParaRPr kumimoji="1" lang="zh-CN" altLang="en-US" sz="1400">
                <a:solidFill>
                  <a:schemeClr val="tx1"/>
                </a:solidFill>
              </a:endParaRPr>
            </a:p>
          </p:txBody>
        </p:sp>
        <p:cxnSp>
          <p:nvCxnSpPr>
            <p:cNvPr id="56" name="直线连接符 55">
              <a:extLst>
                <a:ext uri="{FF2B5EF4-FFF2-40B4-BE49-F238E27FC236}">
                  <a16:creationId xmlns:a16="http://schemas.microsoft.com/office/drawing/2014/main" id="{72531D46-B428-6032-3FB0-159810CC2C64}"/>
                </a:ext>
              </a:extLst>
            </p:cNvPr>
            <p:cNvCxnSpPr>
              <a:cxnSpLocks/>
              <a:stCxn id="45" idx="5"/>
              <a:endCxn id="55" idx="0"/>
            </p:cNvCxnSpPr>
            <p:nvPr/>
          </p:nvCxnSpPr>
          <p:spPr>
            <a:xfrm>
              <a:off x="9077010" y="822534"/>
              <a:ext cx="1442515"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657C5349-41A8-B73C-8D55-4B05F23DB839}"/>
                </a:ext>
              </a:extLst>
            </p:cNvPr>
            <p:cNvSpPr txBox="1"/>
            <p:nvPr/>
          </p:nvSpPr>
          <p:spPr>
            <a:xfrm>
              <a:off x="10015843" y="780273"/>
              <a:ext cx="404084" cy="253916"/>
            </a:xfrm>
            <a:prstGeom prst="rect">
              <a:avLst/>
            </a:prstGeom>
            <a:noFill/>
          </p:spPr>
          <p:txBody>
            <a:bodyPr wrap="square" rtlCol="0">
              <a:spAutoFit/>
            </a:bodyPr>
            <a:lstStyle/>
            <a:p>
              <a:r>
                <a:rPr kumimoji="1" lang="en-US" altLang="zh-CN" sz="1050"/>
                <a:t>49</a:t>
              </a:r>
              <a:endParaRPr kumimoji="1" lang="zh-CN" altLang="en-US" sz="1050"/>
            </a:p>
          </p:txBody>
        </p:sp>
      </p:grpSp>
      <p:sp>
        <p:nvSpPr>
          <p:cNvPr id="61" name="文本框 60">
            <a:extLst>
              <a:ext uri="{FF2B5EF4-FFF2-40B4-BE49-F238E27FC236}">
                <a16:creationId xmlns:a16="http://schemas.microsoft.com/office/drawing/2014/main" id="{AAB1CE3B-62B3-1593-4C85-FCC286F97051}"/>
              </a:ext>
            </a:extLst>
          </p:cNvPr>
          <p:cNvSpPr txBox="1"/>
          <p:nvPr/>
        </p:nvSpPr>
        <p:spPr>
          <a:xfrm>
            <a:off x="6067981" y="3433534"/>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12</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20</a:t>
            </a:r>
            <a:endParaRPr kumimoji="1" lang="zh-CN" altLang="en-US" sz="1050"/>
          </a:p>
        </p:txBody>
      </p:sp>
      <p:sp>
        <p:nvSpPr>
          <p:cNvPr id="62" name="文本框 61">
            <a:extLst>
              <a:ext uri="{FF2B5EF4-FFF2-40B4-BE49-F238E27FC236}">
                <a16:creationId xmlns:a16="http://schemas.microsoft.com/office/drawing/2014/main" id="{1F242671-5CAA-AA34-E41A-04D6B5F0EE2F}"/>
              </a:ext>
            </a:extLst>
          </p:cNvPr>
          <p:cNvSpPr txBox="1"/>
          <p:nvPr/>
        </p:nvSpPr>
        <p:spPr>
          <a:xfrm>
            <a:off x="7922525" y="3454089"/>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36</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0</a:t>
            </a:r>
            <a:endParaRPr kumimoji="1" lang="zh-CN" altLang="en-US" sz="1050"/>
          </a:p>
        </p:txBody>
      </p:sp>
      <p:sp>
        <p:nvSpPr>
          <p:cNvPr id="63" name="文本框 62">
            <a:extLst>
              <a:ext uri="{FF2B5EF4-FFF2-40B4-BE49-F238E27FC236}">
                <a16:creationId xmlns:a16="http://schemas.microsoft.com/office/drawing/2014/main" id="{421E21A5-D939-0E3A-D45A-9029BE1CFA6E}"/>
              </a:ext>
            </a:extLst>
          </p:cNvPr>
          <p:cNvSpPr txBox="1"/>
          <p:nvPr/>
        </p:nvSpPr>
        <p:spPr>
          <a:xfrm>
            <a:off x="9777069" y="3436045"/>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18</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31</a:t>
            </a:r>
            <a:endParaRPr kumimoji="1" lang="zh-CN" altLang="en-US" sz="1050"/>
          </a:p>
        </p:txBody>
      </p:sp>
      <p:pic>
        <p:nvPicPr>
          <p:cNvPr id="64" name="图片 63">
            <a:extLst>
              <a:ext uri="{FF2B5EF4-FFF2-40B4-BE49-F238E27FC236}">
                <a16:creationId xmlns:a16="http://schemas.microsoft.com/office/drawing/2014/main" id="{CC953EBA-FED6-F9B0-DF10-39740B22D533}"/>
              </a:ext>
            </a:extLst>
          </p:cNvPr>
          <p:cNvPicPr>
            <a:picLocks noChangeAspect="1"/>
          </p:cNvPicPr>
          <p:nvPr/>
        </p:nvPicPr>
        <p:blipFill>
          <a:blip r:embed="rId2"/>
          <a:stretch>
            <a:fillRect/>
          </a:stretch>
        </p:blipFill>
        <p:spPr>
          <a:xfrm>
            <a:off x="7047060" y="94934"/>
            <a:ext cx="3154512" cy="2108770"/>
          </a:xfrm>
          <a:prstGeom prst="rect">
            <a:avLst/>
          </a:prstGeom>
        </p:spPr>
      </p:pic>
      <p:sp>
        <p:nvSpPr>
          <p:cNvPr id="65" name="文本框 64">
            <a:extLst>
              <a:ext uri="{FF2B5EF4-FFF2-40B4-BE49-F238E27FC236}">
                <a16:creationId xmlns:a16="http://schemas.microsoft.com/office/drawing/2014/main" id="{3876C158-3CD7-44E6-ACA8-30C7B9832F22}"/>
              </a:ext>
            </a:extLst>
          </p:cNvPr>
          <p:cNvSpPr txBox="1"/>
          <p:nvPr/>
        </p:nvSpPr>
        <p:spPr>
          <a:xfrm>
            <a:off x="8445436" y="1509313"/>
            <a:ext cx="516488" cy="276999"/>
          </a:xfrm>
          <a:prstGeom prst="rect">
            <a:avLst/>
          </a:prstGeom>
          <a:noFill/>
        </p:spPr>
        <p:txBody>
          <a:bodyPr wrap="none" rtlCol="0">
            <a:spAutoFit/>
          </a:bodyPr>
          <a:lstStyle/>
          <a:p>
            <a:r>
              <a:rPr kumimoji="1" lang="en-US" altLang="zh-CN" sz="1200"/>
              <a:t>mean</a:t>
            </a:r>
            <a:endParaRPr kumimoji="1" lang="zh-CN" altLang="en-US" sz="1200"/>
          </a:p>
        </p:txBody>
      </p:sp>
      <p:sp>
        <p:nvSpPr>
          <p:cNvPr id="66" name="文本框 65">
            <a:extLst>
              <a:ext uri="{FF2B5EF4-FFF2-40B4-BE49-F238E27FC236}">
                <a16:creationId xmlns:a16="http://schemas.microsoft.com/office/drawing/2014/main" id="{B0DDE827-D8C0-CB94-BCDC-25CE44F25450}"/>
              </a:ext>
            </a:extLst>
          </p:cNvPr>
          <p:cNvSpPr txBox="1"/>
          <p:nvPr/>
        </p:nvSpPr>
        <p:spPr>
          <a:xfrm>
            <a:off x="9909789" y="1594565"/>
            <a:ext cx="1127232" cy="276999"/>
          </a:xfrm>
          <a:prstGeom prst="rect">
            <a:avLst/>
          </a:prstGeom>
          <a:noFill/>
        </p:spPr>
        <p:txBody>
          <a:bodyPr wrap="none" rtlCol="0">
            <a:spAutoFit/>
          </a:bodyPr>
          <a:lstStyle/>
          <a:p>
            <a:r>
              <a:rPr kumimoji="1" lang="en-US" altLang="zh-CN" sz="1200"/>
              <a:t>Audience</a:t>
            </a:r>
            <a:r>
              <a:rPr kumimoji="1" lang="zh-CN" altLang="en-US" sz="1200"/>
              <a:t> </a:t>
            </a:r>
            <a:r>
              <a:rPr kumimoji="1" lang="en-US" altLang="zh-CN" sz="1200"/>
              <a:t>Score</a:t>
            </a:r>
            <a:endParaRPr kumimoji="1" lang="zh-CN" altLang="en-US" sz="1200"/>
          </a:p>
        </p:txBody>
      </p:sp>
      <p:sp>
        <p:nvSpPr>
          <p:cNvPr id="67" name="文本框 66">
            <a:extLst>
              <a:ext uri="{FF2B5EF4-FFF2-40B4-BE49-F238E27FC236}">
                <a16:creationId xmlns:a16="http://schemas.microsoft.com/office/drawing/2014/main" id="{B2EE127E-AEF1-CF90-F2C7-ABE4ED37ED92}"/>
              </a:ext>
            </a:extLst>
          </p:cNvPr>
          <p:cNvSpPr txBox="1"/>
          <p:nvPr/>
        </p:nvSpPr>
        <p:spPr>
          <a:xfrm>
            <a:off x="5431647" y="277439"/>
            <a:ext cx="2203593" cy="307777"/>
          </a:xfrm>
          <a:prstGeom prst="rect">
            <a:avLst/>
          </a:prstGeom>
          <a:noFill/>
        </p:spPr>
        <p:txBody>
          <a:bodyPr wrap="square" rtlCol="0">
            <a:spAutoFit/>
          </a:bodyPr>
          <a:lstStyle/>
          <a:p>
            <a:r>
              <a:rPr kumimoji="1" lang="en-US" altLang="zh-CN" sz="1400"/>
              <a:t>y</a:t>
            </a:r>
            <a:r>
              <a:rPr kumimoji="1" lang="zh-CN" altLang="en-US" sz="1400"/>
              <a:t> </a:t>
            </a:r>
            <a:r>
              <a:rPr kumimoji="1" lang="en-US" altLang="zh-CN" sz="1400"/>
              <a:t>=</a:t>
            </a:r>
            <a:r>
              <a:rPr kumimoji="1" lang="zh-CN" altLang="en-US" sz="1400"/>
              <a:t> </a:t>
            </a:r>
            <a:r>
              <a:rPr kumimoji="1" lang="en-US" altLang="zh-CN" sz="1400"/>
              <a:t>P(Audience</a:t>
            </a:r>
            <a:r>
              <a:rPr kumimoji="1" lang="zh-CN" altLang="en-US" sz="1400"/>
              <a:t> </a:t>
            </a:r>
            <a:r>
              <a:rPr kumimoji="1" lang="en-US" altLang="zh-CN" sz="1400"/>
              <a:t>Score</a:t>
            </a:r>
            <a:r>
              <a:rPr kumimoji="1" lang="zh-CN" altLang="en-US" sz="1400"/>
              <a:t> </a:t>
            </a:r>
            <a:r>
              <a:rPr kumimoji="1" lang="en-US" altLang="zh-CN" sz="1400"/>
              <a:t>==</a:t>
            </a:r>
            <a:r>
              <a:rPr kumimoji="1" lang="zh-CN" altLang="en-US" sz="1400"/>
              <a:t> </a:t>
            </a:r>
            <a:r>
              <a:rPr kumimoji="1" lang="en-US" altLang="zh-CN" sz="1400"/>
              <a:t>x)</a:t>
            </a:r>
            <a:endParaRPr kumimoji="1" lang="zh-CN" altLang="en-US" sz="1400"/>
          </a:p>
        </p:txBody>
      </p:sp>
      <p:cxnSp>
        <p:nvCxnSpPr>
          <p:cNvPr id="68" name="直线连接符 67">
            <a:extLst>
              <a:ext uri="{FF2B5EF4-FFF2-40B4-BE49-F238E27FC236}">
                <a16:creationId xmlns:a16="http://schemas.microsoft.com/office/drawing/2014/main" id="{AD26E43C-EF1C-EB5D-33FD-CB854FD3EDD2}"/>
              </a:ext>
            </a:extLst>
          </p:cNvPr>
          <p:cNvCxnSpPr>
            <a:cxnSpLocks/>
          </p:cNvCxnSpPr>
          <p:nvPr/>
        </p:nvCxnSpPr>
        <p:spPr>
          <a:xfrm>
            <a:off x="8293608" y="663940"/>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AE07DDFD-B530-3BBE-24CD-8291A01BAF32}"/>
              </a:ext>
            </a:extLst>
          </p:cNvPr>
          <p:cNvCxnSpPr>
            <a:cxnSpLocks/>
          </p:cNvCxnSpPr>
          <p:nvPr/>
        </p:nvCxnSpPr>
        <p:spPr>
          <a:xfrm>
            <a:off x="9131808" y="647438"/>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A5E838D4-6769-BE10-F965-DE9C5BFF347F}"/>
              </a:ext>
            </a:extLst>
          </p:cNvPr>
          <p:cNvGrpSpPr/>
          <p:nvPr/>
        </p:nvGrpSpPr>
        <p:grpSpPr>
          <a:xfrm>
            <a:off x="8311902" y="1797933"/>
            <a:ext cx="811595" cy="412362"/>
            <a:chOff x="8311902" y="1797933"/>
            <a:chExt cx="811595" cy="412362"/>
          </a:xfrm>
        </p:grpSpPr>
        <p:sp>
          <p:nvSpPr>
            <p:cNvPr id="70" name="文本框 69">
              <a:extLst>
                <a:ext uri="{FF2B5EF4-FFF2-40B4-BE49-F238E27FC236}">
                  <a16:creationId xmlns:a16="http://schemas.microsoft.com/office/drawing/2014/main" id="{AFA637BC-B29C-D3AE-AA3C-79E5519671D3}"/>
                </a:ext>
              </a:extLst>
            </p:cNvPr>
            <p:cNvSpPr txBox="1"/>
            <p:nvPr/>
          </p:nvSpPr>
          <p:spPr>
            <a:xfrm>
              <a:off x="8540407" y="1933296"/>
              <a:ext cx="354584" cy="276999"/>
            </a:xfrm>
            <a:prstGeom prst="rect">
              <a:avLst/>
            </a:prstGeom>
            <a:noFill/>
          </p:spPr>
          <p:txBody>
            <a:bodyPr wrap="none" rtlCol="0">
              <a:spAutoFit/>
            </a:bodyPr>
            <a:lstStyle/>
            <a:p>
              <a:pPr algn="ctr"/>
              <a:r>
                <a:rPr kumimoji="1" lang="en-US" altLang="zh-CN" sz="1200">
                  <a:solidFill>
                    <a:srgbClr val="FF0000"/>
                  </a:solidFill>
                </a:rPr>
                <a:t>36</a:t>
              </a:r>
              <a:endParaRPr kumimoji="1" lang="zh-CN" altLang="en-US" sz="1200">
                <a:solidFill>
                  <a:srgbClr val="FF0000"/>
                </a:solidFill>
              </a:endParaRPr>
            </a:p>
          </p:txBody>
        </p:sp>
        <p:sp>
          <p:nvSpPr>
            <p:cNvPr id="71" name="左大括号 70">
              <a:extLst>
                <a:ext uri="{FF2B5EF4-FFF2-40B4-BE49-F238E27FC236}">
                  <a16:creationId xmlns:a16="http://schemas.microsoft.com/office/drawing/2014/main" id="{5CF8F234-2762-4F84-CEF0-02509F7C7260}"/>
                </a:ext>
              </a:extLst>
            </p:cNvPr>
            <p:cNvSpPr/>
            <p:nvPr/>
          </p:nvSpPr>
          <p:spPr>
            <a:xfrm rot="16200000">
              <a:off x="8633942" y="1475893"/>
              <a:ext cx="167515" cy="811595"/>
            </a:xfrm>
            <a:prstGeom prst="leftBrace">
              <a:avLst>
                <a:gd name="adj1" fmla="val 8333"/>
                <a:gd name="adj2" fmla="val 4985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72" name="文本框 71">
            <a:extLst>
              <a:ext uri="{FF2B5EF4-FFF2-40B4-BE49-F238E27FC236}">
                <a16:creationId xmlns:a16="http://schemas.microsoft.com/office/drawing/2014/main" id="{F7ABD642-AC24-6529-171B-A59668F87B30}"/>
              </a:ext>
            </a:extLst>
          </p:cNvPr>
          <p:cNvSpPr txBox="1"/>
          <p:nvPr/>
        </p:nvSpPr>
        <p:spPr>
          <a:xfrm>
            <a:off x="7672839" y="363187"/>
            <a:ext cx="508473" cy="276999"/>
          </a:xfrm>
          <a:prstGeom prst="rect">
            <a:avLst/>
          </a:prstGeom>
          <a:noFill/>
        </p:spPr>
        <p:txBody>
          <a:bodyPr wrap="none" rtlCol="0">
            <a:spAutoFit/>
          </a:bodyPr>
          <a:lstStyle/>
          <a:p>
            <a:r>
              <a:rPr kumimoji="1" lang="en-US" altLang="zh-CN" sz="1200" i="1"/>
              <a:t>Small</a:t>
            </a:r>
            <a:endParaRPr kumimoji="1" lang="zh-CN" altLang="en-US" i="1"/>
          </a:p>
        </p:txBody>
      </p:sp>
      <p:sp>
        <p:nvSpPr>
          <p:cNvPr id="73" name="文本框 72">
            <a:extLst>
              <a:ext uri="{FF2B5EF4-FFF2-40B4-BE49-F238E27FC236}">
                <a16:creationId xmlns:a16="http://schemas.microsoft.com/office/drawing/2014/main" id="{9783898E-0436-9568-9511-C0E1D4908266}"/>
              </a:ext>
            </a:extLst>
          </p:cNvPr>
          <p:cNvSpPr txBox="1"/>
          <p:nvPr/>
        </p:nvSpPr>
        <p:spPr>
          <a:xfrm>
            <a:off x="8375329" y="363188"/>
            <a:ext cx="651140" cy="276999"/>
          </a:xfrm>
          <a:prstGeom prst="rect">
            <a:avLst/>
          </a:prstGeom>
          <a:noFill/>
        </p:spPr>
        <p:txBody>
          <a:bodyPr wrap="none" rtlCol="0">
            <a:spAutoFit/>
          </a:bodyPr>
          <a:lstStyle/>
          <a:p>
            <a:r>
              <a:rPr kumimoji="1" lang="en-US" altLang="zh-CN" sz="1200" i="1"/>
              <a:t>Medium</a:t>
            </a:r>
            <a:endParaRPr kumimoji="1" lang="zh-CN" altLang="en-US" i="1"/>
          </a:p>
        </p:txBody>
      </p:sp>
      <p:sp>
        <p:nvSpPr>
          <p:cNvPr id="74" name="文本框 73">
            <a:extLst>
              <a:ext uri="{FF2B5EF4-FFF2-40B4-BE49-F238E27FC236}">
                <a16:creationId xmlns:a16="http://schemas.microsoft.com/office/drawing/2014/main" id="{BD03A8A1-9F35-C1BC-3006-F0F5843DF545}"/>
              </a:ext>
            </a:extLst>
          </p:cNvPr>
          <p:cNvSpPr txBox="1"/>
          <p:nvPr/>
        </p:nvSpPr>
        <p:spPr>
          <a:xfrm>
            <a:off x="9188227" y="363186"/>
            <a:ext cx="518668" cy="276999"/>
          </a:xfrm>
          <a:prstGeom prst="rect">
            <a:avLst/>
          </a:prstGeom>
          <a:noFill/>
        </p:spPr>
        <p:txBody>
          <a:bodyPr wrap="none" rtlCol="0">
            <a:spAutoFit/>
          </a:bodyPr>
          <a:lstStyle/>
          <a:p>
            <a:r>
              <a:rPr kumimoji="1" lang="en-US" altLang="zh-CN" sz="1200" i="1"/>
              <a:t>Large</a:t>
            </a:r>
            <a:endParaRPr kumimoji="1" lang="zh-CN" altLang="en-US" i="1"/>
          </a:p>
        </p:txBody>
      </p:sp>
      <p:sp>
        <p:nvSpPr>
          <p:cNvPr id="75" name="文本框 74">
            <a:extLst>
              <a:ext uri="{FF2B5EF4-FFF2-40B4-BE49-F238E27FC236}">
                <a16:creationId xmlns:a16="http://schemas.microsoft.com/office/drawing/2014/main" id="{7EDE1B36-E5D1-FBB9-3242-D50314111872}"/>
              </a:ext>
            </a:extLst>
          </p:cNvPr>
          <p:cNvSpPr txBox="1"/>
          <p:nvPr/>
        </p:nvSpPr>
        <p:spPr>
          <a:xfrm>
            <a:off x="8138270" y="424994"/>
            <a:ext cx="336952" cy="276999"/>
          </a:xfrm>
          <a:prstGeom prst="rect">
            <a:avLst/>
          </a:prstGeom>
          <a:noFill/>
        </p:spPr>
        <p:txBody>
          <a:bodyPr wrap="none" rtlCol="0">
            <a:spAutoFit/>
          </a:bodyPr>
          <a:lstStyle/>
          <a:p>
            <a:r>
              <a:rPr kumimoji="1" lang="en-US" altLang="zh-CN" sz="1200">
                <a:solidFill>
                  <a:srgbClr val="FF0000"/>
                </a:solidFill>
              </a:rPr>
              <a:t>T1</a:t>
            </a:r>
            <a:endParaRPr kumimoji="1" lang="zh-CN" altLang="en-US" sz="1200">
              <a:solidFill>
                <a:srgbClr val="FF0000"/>
              </a:solidFill>
            </a:endParaRPr>
          </a:p>
        </p:txBody>
      </p:sp>
      <p:sp>
        <p:nvSpPr>
          <p:cNvPr id="76" name="文本框 75">
            <a:extLst>
              <a:ext uri="{FF2B5EF4-FFF2-40B4-BE49-F238E27FC236}">
                <a16:creationId xmlns:a16="http://schemas.microsoft.com/office/drawing/2014/main" id="{6042F904-AAF6-BD09-25DC-1F23412EC5A0}"/>
              </a:ext>
            </a:extLst>
          </p:cNvPr>
          <p:cNvSpPr txBox="1"/>
          <p:nvPr/>
        </p:nvSpPr>
        <p:spPr>
          <a:xfrm>
            <a:off x="9001445" y="437123"/>
            <a:ext cx="336952" cy="276999"/>
          </a:xfrm>
          <a:prstGeom prst="rect">
            <a:avLst/>
          </a:prstGeom>
          <a:noFill/>
        </p:spPr>
        <p:txBody>
          <a:bodyPr wrap="square" rtlCol="0">
            <a:spAutoFit/>
          </a:bodyPr>
          <a:lstStyle/>
          <a:p>
            <a:r>
              <a:rPr kumimoji="1" lang="en-US" altLang="zh-CN" sz="1200">
                <a:solidFill>
                  <a:srgbClr val="FF0000"/>
                </a:solidFill>
              </a:rPr>
              <a:t>T2</a:t>
            </a:r>
            <a:endParaRPr kumimoji="1" lang="zh-CN" altLang="en-US" sz="1200">
              <a:solidFill>
                <a:srgbClr val="FF0000"/>
              </a:solidFill>
            </a:endParaRPr>
          </a:p>
        </p:txBody>
      </p:sp>
      <p:grpSp>
        <p:nvGrpSpPr>
          <p:cNvPr id="78" name="组合 77">
            <a:extLst>
              <a:ext uri="{FF2B5EF4-FFF2-40B4-BE49-F238E27FC236}">
                <a16:creationId xmlns:a16="http://schemas.microsoft.com/office/drawing/2014/main" id="{CC7A1A6B-FC44-13EB-48F8-FE54EBF6EF83}"/>
              </a:ext>
            </a:extLst>
          </p:cNvPr>
          <p:cNvGrpSpPr/>
          <p:nvPr/>
        </p:nvGrpSpPr>
        <p:grpSpPr>
          <a:xfrm>
            <a:off x="9152654" y="1798920"/>
            <a:ext cx="748822" cy="412362"/>
            <a:chOff x="8311902" y="1797933"/>
            <a:chExt cx="811595" cy="412362"/>
          </a:xfrm>
        </p:grpSpPr>
        <p:sp>
          <p:nvSpPr>
            <p:cNvPr id="79" name="文本框 78">
              <a:extLst>
                <a:ext uri="{FF2B5EF4-FFF2-40B4-BE49-F238E27FC236}">
                  <a16:creationId xmlns:a16="http://schemas.microsoft.com/office/drawing/2014/main" id="{CAF36041-43F1-40F5-2F80-0F27603F884D}"/>
                </a:ext>
              </a:extLst>
            </p:cNvPr>
            <p:cNvSpPr txBox="1"/>
            <p:nvPr/>
          </p:nvSpPr>
          <p:spPr>
            <a:xfrm>
              <a:off x="8527462" y="1933296"/>
              <a:ext cx="380474" cy="276999"/>
            </a:xfrm>
            <a:prstGeom prst="rect">
              <a:avLst/>
            </a:prstGeom>
            <a:noFill/>
          </p:spPr>
          <p:txBody>
            <a:bodyPr wrap="none" rtlCol="0">
              <a:spAutoFit/>
            </a:bodyPr>
            <a:lstStyle/>
            <a:p>
              <a:pPr algn="ctr"/>
              <a:r>
                <a:rPr kumimoji="1" lang="en-US" altLang="zh-CN" sz="1200">
                  <a:solidFill>
                    <a:srgbClr val="FF0000"/>
                  </a:solidFill>
                </a:rPr>
                <a:t>49</a:t>
              </a:r>
              <a:endParaRPr kumimoji="1" lang="zh-CN" altLang="en-US" sz="1200">
                <a:solidFill>
                  <a:srgbClr val="FF0000"/>
                </a:solidFill>
              </a:endParaRPr>
            </a:p>
          </p:txBody>
        </p:sp>
        <p:sp>
          <p:nvSpPr>
            <p:cNvPr id="80" name="左大括号 79">
              <a:extLst>
                <a:ext uri="{FF2B5EF4-FFF2-40B4-BE49-F238E27FC236}">
                  <a16:creationId xmlns:a16="http://schemas.microsoft.com/office/drawing/2014/main" id="{76D9CAB7-2506-5E92-6178-288726DAA71A}"/>
                </a:ext>
              </a:extLst>
            </p:cNvPr>
            <p:cNvSpPr/>
            <p:nvPr/>
          </p:nvSpPr>
          <p:spPr>
            <a:xfrm rot="16200000">
              <a:off x="8633942" y="1475893"/>
              <a:ext cx="167515" cy="811595"/>
            </a:xfrm>
            <a:prstGeom prst="leftBrace">
              <a:avLst>
                <a:gd name="adj1" fmla="val 8333"/>
                <a:gd name="adj2" fmla="val 4985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81" name="组合 80">
            <a:extLst>
              <a:ext uri="{FF2B5EF4-FFF2-40B4-BE49-F238E27FC236}">
                <a16:creationId xmlns:a16="http://schemas.microsoft.com/office/drawing/2014/main" id="{3AE5D771-9677-7B7E-743A-0E8A4936D3C1}"/>
              </a:ext>
            </a:extLst>
          </p:cNvPr>
          <p:cNvGrpSpPr/>
          <p:nvPr/>
        </p:nvGrpSpPr>
        <p:grpSpPr>
          <a:xfrm>
            <a:off x="7542635" y="1801691"/>
            <a:ext cx="748421" cy="412362"/>
            <a:chOff x="8311902" y="1797933"/>
            <a:chExt cx="811595" cy="412362"/>
          </a:xfrm>
        </p:grpSpPr>
        <p:sp>
          <p:nvSpPr>
            <p:cNvPr id="82" name="文本框 81">
              <a:extLst>
                <a:ext uri="{FF2B5EF4-FFF2-40B4-BE49-F238E27FC236}">
                  <a16:creationId xmlns:a16="http://schemas.microsoft.com/office/drawing/2014/main" id="{543A373F-F554-19A0-E968-A346EAA9E78C}"/>
                </a:ext>
              </a:extLst>
            </p:cNvPr>
            <p:cNvSpPr txBox="1"/>
            <p:nvPr/>
          </p:nvSpPr>
          <p:spPr>
            <a:xfrm>
              <a:off x="8525442" y="1933296"/>
              <a:ext cx="384514" cy="276999"/>
            </a:xfrm>
            <a:prstGeom prst="rect">
              <a:avLst/>
            </a:prstGeom>
            <a:noFill/>
          </p:spPr>
          <p:txBody>
            <a:bodyPr wrap="none" rtlCol="0">
              <a:spAutoFit/>
            </a:bodyPr>
            <a:lstStyle/>
            <a:p>
              <a:pPr algn="ctr"/>
              <a:r>
                <a:rPr kumimoji="1" lang="en-US" altLang="zh-CN" sz="1200">
                  <a:solidFill>
                    <a:srgbClr val="FF0000"/>
                  </a:solidFill>
                </a:rPr>
                <a:t>32</a:t>
              </a:r>
              <a:endParaRPr kumimoji="1" lang="zh-CN" altLang="en-US" sz="1200">
                <a:solidFill>
                  <a:srgbClr val="FF0000"/>
                </a:solidFill>
              </a:endParaRPr>
            </a:p>
          </p:txBody>
        </p:sp>
        <p:sp>
          <p:nvSpPr>
            <p:cNvPr id="83" name="左大括号 82">
              <a:extLst>
                <a:ext uri="{FF2B5EF4-FFF2-40B4-BE49-F238E27FC236}">
                  <a16:creationId xmlns:a16="http://schemas.microsoft.com/office/drawing/2014/main" id="{E8851B7C-056C-9814-91BF-BE69C99DC938}"/>
                </a:ext>
              </a:extLst>
            </p:cNvPr>
            <p:cNvSpPr/>
            <p:nvPr/>
          </p:nvSpPr>
          <p:spPr>
            <a:xfrm rot="16200000">
              <a:off x="8633942" y="1475893"/>
              <a:ext cx="167515" cy="811595"/>
            </a:xfrm>
            <a:prstGeom prst="leftBrace">
              <a:avLst>
                <a:gd name="adj1" fmla="val 8333"/>
                <a:gd name="adj2" fmla="val 4985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Tree>
    <p:extLst>
      <p:ext uri="{BB962C8B-B14F-4D97-AF65-F5344CB8AC3E}">
        <p14:creationId xmlns:p14="http://schemas.microsoft.com/office/powerpoint/2010/main" val="412035702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3.3</a:t>
            </a:r>
            <a:r>
              <a:rPr kumimoji="1" lang="zh-CN" altLang="en-US"/>
              <a:t> </a:t>
            </a:r>
            <a:r>
              <a:rPr kumimoji="1" lang="en-US" altLang="zh-CN" b="1" i="1"/>
              <a:t>numeric_analysis()</a:t>
            </a:r>
            <a:r>
              <a:rPr kumimoji="1" lang="zh-CN" altLang="en-US" b="1"/>
              <a:t> </a:t>
            </a:r>
            <a:endParaRPr kumimoji="1" lang="en-US" altLang="zh-CN" b="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r>
              <a:rPr kumimoji="1" lang="en-US" altLang="zh-CN"/>
              <a:t>Seperate</a:t>
            </a:r>
            <a:r>
              <a:rPr kumimoji="1" lang="zh-CN" altLang="en-US"/>
              <a:t> </a:t>
            </a:r>
            <a:r>
              <a:rPr kumimoji="1" lang="en-US" altLang="zh-CN"/>
              <a:t>numeric</a:t>
            </a:r>
            <a:r>
              <a:rPr kumimoji="1" lang="zh-CN" altLang="en-US"/>
              <a:t> </a:t>
            </a:r>
            <a:r>
              <a:rPr kumimoji="1" lang="en-US" altLang="zh-CN"/>
              <a:t>conditions</a:t>
            </a:r>
            <a:r>
              <a:rPr kumimoji="1" lang="zh-CN" altLang="en-US"/>
              <a:t> </a:t>
            </a:r>
            <a:r>
              <a:rPr kumimoji="1" lang="en-US" altLang="zh-CN"/>
              <a:t>into</a:t>
            </a:r>
            <a:r>
              <a:rPr kumimoji="1" lang="zh-CN" altLang="en-US"/>
              <a:t> </a:t>
            </a:r>
            <a:r>
              <a:rPr kumimoji="1" lang="en-US" altLang="zh-CN"/>
              <a:t>three</a:t>
            </a:r>
            <a:r>
              <a:rPr kumimoji="1" lang="zh-CN" altLang="en-US"/>
              <a:t> </a:t>
            </a:r>
            <a:r>
              <a:rPr kumimoji="1" lang="en-US" altLang="zh-CN"/>
              <a:t>nodes</a:t>
            </a:r>
            <a:r>
              <a:rPr kumimoji="1" lang="zh-CN" altLang="en-US"/>
              <a:t> </a:t>
            </a:r>
            <a:r>
              <a:rPr kumimoji="1" lang="en-US" altLang="zh-CN"/>
              <a:t>using</a:t>
            </a:r>
            <a:r>
              <a:rPr kumimoji="1" lang="zh-CN" altLang="en-US"/>
              <a:t> </a:t>
            </a:r>
            <a:r>
              <a:rPr kumimoji="1" lang="en-US" altLang="zh-CN"/>
              <a:t>two</a:t>
            </a:r>
            <a:r>
              <a:rPr kumimoji="1" lang="zh-CN" altLang="en-US"/>
              <a:t> </a:t>
            </a:r>
            <a:r>
              <a:rPr kumimoji="1" lang="en-US" altLang="zh-CN"/>
              <a:t>thresholds</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Small:</a:t>
            </a:r>
            <a:r>
              <a:rPr kumimoji="1" lang="zh-CN" altLang="en-US"/>
              <a:t> </a:t>
            </a:r>
            <a:r>
              <a:rPr kumimoji="1" lang="en-US" altLang="zh-CN"/>
              <a:t>value</a:t>
            </a:r>
            <a:r>
              <a:rPr kumimoji="1" lang="zh-CN" altLang="en-US"/>
              <a:t> </a:t>
            </a:r>
            <a:r>
              <a:rPr kumimoji="1" lang="en-US" altLang="zh-CN"/>
              <a:t>&lt;</a:t>
            </a:r>
            <a:r>
              <a:rPr kumimoji="1" lang="zh-CN" altLang="en-US"/>
              <a:t> </a:t>
            </a:r>
            <a:r>
              <a:rPr kumimoji="1" lang="en-US" altLang="zh-CN"/>
              <a:t>T1;</a:t>
            </a:r>
          </a:p>
          <a:p>
            <a:pPr lvl="1"/>
            <a:r>
              <a:rPr kumimoji="1" lang="en-US" altLang="zh-CN"/>
              <a:t>Medium:</a:t>
            </a:r>
            <a:r>
              <a:rPr kumimoji="1" lang="zh-CN" altLang="en-US"/>
              <a:t> </a:t>
            </a:r>
            <a:r>
              <a:rPr kumimoji="1" lang="en-US" altLang="zh-CN"/>
              <a:t>value</a:t>
            </a:r>
            <a:r>
              <a:rPr kumimoji="1" lang="zh-CN" altLang="en-US"/>
              <a:t> </a:t>
            </a:r>
            <a:r>
              <a:rPr kumimoji="1" lang="en-US" altLang="zh-CN"/>
              <a:t>between</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Large:</a:t>
            </a:r>
            <a:r>
              <a:rPr kumimoji="1" lang="zh-CN" altLang="en-US"/>
              <a:t> </a:t>
            </a:r>
            <a:r>
              <a:rPr kumimoji="1" lang="en-US" altLang="zh-CN"/>
              <a:t>value</a:t>
            </a:r>
            <a:r>
              <a:rPr kumimoji="1" lang="zh-CN" altLang="en-US"/>
              <a:t> </a:t>
            </a:r>
            <a:r>
              <a:rPr kumimoji="1" lang="en-US" altLang="zh-CN"/>
              <a:t>&gt;</a:t>
            </a:r>
            <a:r>
              <a:rPr kumimoji="1" lang="zh-CN" altLang="en-US"/>
              <a:t> </a:t>
            </a:r>
            <a:r>
              <a:rPr kumimoji="1" lang="en-US" altLang="zh-CN"/>
              <a:t>T2.</a:t>
            </a:r>
          </a:p>
          <a:p>
            <a:r>
              <a:rPr kumimoji="1" lang="en-US" altLang="zh-CN"/>
              <a:t>Use</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(Central</a:t>
            </a:r>
            <a:r>
              <a:rPr kumimoji="1" lang="zh-CN" altLang="en-US"/>
              <a:t> </a:t>
            </a:r>
            <a:r>
              <a:rPr kumimoji="1" lang="en-US" altLang="zh-CN"/>
              <a:t>Limit</a:t>
            </a:r>
            <a:r>
              <a:rPr kumimoji="1" lang="zh-CN" altLang="en-US"/>
              <a:t> </a:t>
            </a:r>
            <a:r>
              <a:rPr kumimoji="1" lang="en-US" altLang="zh-CN"/>
              <a:t>Theorem).</a:t>
            </a:r>
          </a:p>
        </p:txBody>
      </p:sp>
      <p:sp>
        <p:nvSpPr>
          <p:cNvPr id="11" name="文本框 10">
            <a:extLst>
              <a:ext uri="{FF2B5EF4-FFF2-40B4-BE49-F238E27FC236}">
                <a16:creationId xmlns:a16="http://schemas.microsoft.com/office/drawing/2014/main" id="{93F4E663-D06A-8523-EAD4-A3B9C237ED68}"/>
              </a:ext>
            </a:extLst>
          </p:cNvPr>
          <p:cNvSpPr txBox="1"/>
          <p:nvPr/>
        </p:nvSpPr>
        <p:spPr>
          <a:xfrm>
            <a:off x="5220182" y="0"/>
            <a:ext cx="6816648" cy="369332"/>
          </a:xfrm>
          <a:prstGeom prst="rect">
            <a:avLst/>
          </a:prstGeom>
          <a:noFill/>
        </p:spPr>
        <p:txBody>
          <a:bodyPr wrap="square" rtlCol="0">
            <a:spAutoFit/>
          </a:bodyPr>
          <a:lstStyle/>
          <a:p>
            <a:r>
              <a:rPr kumimoji="1" lang="en-US" altLang="zh-CN"/>
              <a:t>Comput</a:t>
            </a:r>
            <a:r>
              <a:rPr kumimoji="1" lang="zh-CN" altLang="en-US"/>
              <a:t> </a:t>
            </a:r>
            <a:r>
              <a:rPr kumimoji="1" lang="en-US" altLang="zh-CN"/>
              <a:t>entropy</a:t>
            </a:r>
            <a:r>
              <a:rPr kumimoji="1" lang="zh-CN" altLang="en-US"/>
              <a:t> </a:t>
            </a:r>
            <a:r>
              <a:rPr kumimoji="1" lang="en-US" altLang="zh-CN"/>
              <a:t>and</a:t>
            </a:r>
            <a:r>
              <a:rPr kumimoji="1" lang="zh-CN" altLang="en-US"/>
              <a:t> </a:t>
            </a:r>
            <a:r>
              <a:rPr kumimoji="1" lang="en-US" altLang="zh-CN"/>
              <a:t>info</a:t>
            </a:r>
            <a:r>
              <a:rPr kumimoji="1" lang="zh-CN" altLang="en-US"/>
              <a:t> </a:t>
            </a:r>
            <a:r>
              <a:rPr kumimoji="1" lang="en-US" altLang="zh-CN"/>
              <a:t>gain:</a:t>
            </a:r>
            <a:endParaRPr kumimoji="1" lang="zh-CN" altLang="en-US"/>
          </a:p>
        </p:txBody>
      </p:sp>
      <p:graphicFrame>
        <p:nvGraphicFramePr>
          <p:cNvPr id="21" name="表格 20">
            <a:extLst>
              <a:ext uri="{FF2B5EF4-FFF2-40B4-BE49-F238E27FC236}">
                <a16:creationId xmlns:a16="http://schemas.microsoft.com/office/drawing/2014/main" id="{00BA8AEC-137E-375E-4CB2-FC851E10DDBC}"/>
              </a:ext>
            </a:extLst>
          </p:cNvPr>
          <p:cNvGraphicFramePr>
            <a:graphicFrameLocks noGrp="1"/>
          </p:cNvGraphicFramePr>
          <p:nvPr>
            <p:extLst>
              <p:ext uri="{D42A27DB-BD31-4B8C-83A1-F6EECF244321}">
                <p14:modId xmlns:p14="http://schemas.microsoft.com/office/powerpoint/2010/main" val="3112942241"/>
              </p:ext>
            </p:extLst>
          </p:nvPr>
        </p:nvGraphicFramePr>
        <p:xfrm>
          <a:off x="5247943" y="1851277"/>
          <a:ext cx="6880378" cy="4320048"/>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05248">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2916461">
                <a:tc>
                  <a:txBody>
                    <a:bodyPr/>
                    <a:lstStyle/>
                    <a:p>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Parent entropy</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num_total = num_targ_neg + num_targ_pos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e_parent = get_entropy(num_targ_neg, num_targ_pos)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Child entropy</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 Number of instances in each condition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num_cond_small =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(id_cond_small)</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num_cond_medium =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(id_cond_medium)</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num_cond_large =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(id_cond_large)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Weights of each condition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cond_small_ratio = num_cond_small / num_total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num_total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cond_medium_ratio = num_cond_medium / num_total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num_total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cond_large_ratio = num_cond_large / num_total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num_total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Entropy of each condition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e_small = get_entropy(s_neg, s_pos)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e_medium = get_entropy(m_neg, m_pos)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e_large = get_entropy(l_neg, l_pos)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Information gain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info_gain = e_parent - (</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cond_small_ratio * e_small +</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cond_medium_ratio * e_medium +</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cond_large_ratio * e_large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pSp>
        <p:nvGrpSpPr>
          <p:cNvPr id="5" name="组合 4">
            <a:extLst>
              <a:ext uri="{FF2B5EF4-FFF2-40B4-BE49-F238E27FC236}">
                <a16:creationId xmlns:a16="http://schemas.microsoft.com/office/drawing/2014/main" id="{E922BB6D-0882-DDB8-85A2-250F27CBA232}"/>
              </a:ext>
            </a:extLst>
          </p:cNvPr>
          <p:cNvGrpSpPr/>
          <p:nvPr/>
        </p:nvGrpSpPr>
        <p:grpSpPr>
          <a:xfrm>
            <a:off x="6170841" y="369332"/>
            <a:ext cx="5034581" cy="850146"/>
            <a:chOff x="6170841" y="505191"/>
            <a:chExt cx="5034581" cy="850146"/>
          </a:xfrm>
        </p:grpSpPr>
        <p:sp>
          <p:nvSpPr>
            <p:cNvPr id="6" name="椭圆 5">
              <a:extLst>
                <a:ext uri="{FF2B5EF4-FFF2-40B4-BE49-F238E27FC236}">
                  <a16:creationId xmlns:a16="http://schemas.microsoft.com/office/drawing/2014/main" id="{C6C3A036-614F-8871-D598-A4909028638D}"/>
                </a:ext>
              </a:extLst>
            </p:cNvPr>
            <p:cNvSpPr/>
            <p:nvPr/>
          </p:nvSpPr>
          <p:spPr>
            <a:xfrm>
              <a:off x="8138177" y="505191"/>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7" name="椭圆 6">
              <a:extLst>
                <a:ext uri="{FF2B5EF4-FFF2-40B4-BE49-F238E27FC236}">
                  <a16:creationId xmlns:a16="http://schemas.microsoft.com/office/drawing/2014/main" id="{BFCC55F1-9203-402B-82EF-36059767E7B0}"/>
                </a:ext>
              </a:extLst>
            </p:cNvPr>
            <p:cNvSpPr/>
            <p:nvPr/>
          </p:nvSpPr>
          <p:spPr>
            <a:xfrm>
              <a:off x="6170841"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small</a:t>
              </a:r>
              <a:endParaRPr kumimoji="1" lang="zh-CN" altLang="en-US" sz="1400">
                <a:solidFill>
                  <a:schemeClr val="tx1"/>
                </a:solidFill>
              </a:endParaRPr>
            </a:p>
          </p:txBody>
        </p:sp>
        <p:sp>
          <p:nvSpPr>
            <p:cNvPr id="8" name="椭圆 7">
              <a:extLst>
                <a:ext uri="{FF2B5EF4-FFF2-40B4-BE49-F238E27FC236}">
                  <a16:creationId xmlns:a16="http://schemas.microsoft.com/office/drawing/2014/main" id="{12601DCC-FD27-102A-BD1F-DA6D84F83EEA}"/>
                </a:ext>
              </a:extLst>
            </p:cNvPr>
            <p:cNvSpPr/>
            <p:nvPr/>
          </p:nvSpPr>
          <p:spPr>
            <a:xfrm>
              <a:off x="8002234"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medium</a:t>
              </a:r>
              <a:endParaRPr kumimoji="1" lang="zh-CN" altLang="en-US" sz="1400">
                <a:solidFill>
                  <a:schemeClr val="tx1"/>
                </a:solidFill>
              </a:endParaRPr>
            </a:p>
          </p:txBody>
        </p:sp>
        <p:cxnSp>
          <p:nvCxnSpPr>
            <p:cNvPr id="10" name="直线连接符 9">
              <a:extLst>
                <a:ext uri="{FF2B5EF4-FFF2-40B4-BE49-F238E27FC236}">
                  <a16:creationId xmlns:a16="http://schemas.microsoft.com/office/drawing/2014/main" id="{48061F8C-237E-F7B1-09F4-D318047C76B8}"/>
                </a:ext>
              </a:extLst>
            </p:cNvPr>
            <p:cNvCxnSpPr>
              <a:cxnSpLocks/>
              <a:stCxn id="6" idx="3"/>
              <a:endCxn id="7" idx="0"/>
            </p:cNvCxnSpPr>
            <p:nvPr/>
          </p:nvCxnSpPr>
          <p:spPr>
            <a:xfrm flipH="1">
              <a:off x="6856739" y="822534"/>
              <a:ext cx="1442516"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4AA62304-253B-EC7D-9726-15E4E6E02306}"/>
                </a:ext>
              </a:extLst>
            </p:cNvPr>
            <p:cNvCxnSpPr>
              <a:cxnSpLocks/>
              <a:stCxn id="6" idx="4"/>
              <a:endCxn id="8" idx="0"/>
            </p:cNvCxnSpPr>
            <p:nvPr/>
          </p:nvCxnSpPr>
          <p:spPr>
            <a:xfrm flipH="1">
              <a:off x="8688132" y="876982"/>
              <a:ext cx="1" cy="22104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D2F302E-BB08-B155-7C4B-F5DCFF80F306}"/>
                </a:ext>
              </a:extLst>
            </p:cNvPr>
            <p:cNvSpPr txBox="1"/>
            <p:nvPr/>
          </p:nvSpPr>
          <p:spPr>
            <a:xfrm>
              <a:off x="8403277" y="865359"/>
              <a:ext cx="404084" cy="253916"/>
            </a:xfrm>
            <a:prstGeom prst="rect">
              <a:avLst/>
            </a:prstGeom>
            <a:noFill/>
          </p:spPr>
          <p:txBody>
            <a:bodyPr wrap="square" rtlCol="0">
              <a:spAutoFit/>
            </a:bodyPr>
            <a:lstStyle/>
            <a:p>
              <a:r>
                <a:rPr kumimoji="1" lang="en-US" altLang="zh-CN" sz="1050"/>
                <a:t>36</a:t>
              </a:r>
              <a:endParaRPr kumimoji="1" lang="zh-CN" altLang="en-US" sz="1050"/>
            </a:p>
          </p:txBody>
        </p:sp>
        <p:sp>
          <p:nvSpPr>
            <p:cNvPr id="14" name="文本框 13">
              <a:extLst>
                <a:ext uri="{FF2B5EF4-FFF2-40B4-BE49-F238E27FC236}">
                  <a16:creationId xmlns:a16="http://schemas.microsoft.com/office/drawing/2014/main" id="{44C3F185-C724-C730-1C1F-EA42BCC5F314}"/>
                </a:ext>
              </a:extLst>
            </p:cNvPr>
            <p:cNvSpPr txBox="1"/>
            <p:nvPr/>
          </p:nvSpPr>
          <p:spPr>
            <a:xfrm>
              <a:off x="7162803" y="786399"/>
              <a:ext cx="404084" cy="253916"/>
            </a:xfrm>
            <a:prstGeom prst="rect">
              <a:avLst/>
            </a:prstGeom>
            <a:noFill/>
          </p:spPr>
          <p:txBody>
            <a:bodyPr wrap="square" rtlCol="0">
              <a:spAutoFit/>
            </a:bodyPr>
            <a:lstStyle/>
            <a:p>
              <a:r>
                <a:rPr kumimoji="1" lang="en-US" altLang="zh-CN" sz="1050"/>
                <a:t>32</a:t>
              </a:r>
              <a:endParaRPr kumimoji="1" lang="zh-CN" altLang="en-US" sz="1050"/>
            </a:p>
          </p:txBody>
        </p:sp>
        <p:sp>
          <p:nvSpPr>
            <p:cNvPr id="15" name="椭圆 14">
              <a:extLst>
                <a:ext uri="{FF2B5EF4-FFF2-40B4-BE49-F238E27FC236}">
                  <a16:creationId xmlns:a16="http://schemas.microsoft.com/office/drawing/2014/main" id="{B04F37BC-F8F0-E490-FDDA-9BBC1D904CA0}"/>
                </a:ext>
              </a:extLst>
            </p:cNvPr>
            <p:cNvSpPr/>
            <p:nvPr/>
          </p:nvSpPr>
          <p:spPr>
            <a:xfrm>
              <a:off x="9833627"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large</a:t>
              </a:r>
              <a:endParaRPr kumimoji="1" lang="zh-CN" altLang="en-US" sz="1400">
                <a:solidFill>
                  <a:schemeClr val="tx1"/>
                </a:solidFill>
              </a:endParaRPr>
            </a:p>
          </p:txBody>
        </p:sp>
        <p:cxnSp>
          <p:nvCxnSpPr>
            <p:cNvPr id="16" name="直线连接符 15">
              <a:extLst>
                <a:ext uri="{FF2B5EF4-FFF2-40B4-BE49-F238E27FC236}">
                  <a16:creationId xmlns:a16="http://schemas.microsoft.com/office/drawing/2014/main" id="{7262994A-5799-ADE4-2C48-0F43CACDEE38}"/>
                </a:ext>
              </a:extLst>
            </p:cNvPr>
            <p:cNvCxnSpPr>
              <a:cxnSpLocks/>
              <a:stCxn id="6" idx="5"/>
              <a:endCxn id="15" idx="0"/>
            </p:cNvCxnSpPr>
            <p:nvPr/>
          </p:nvCxnSpPr>
          <p:spPr>
            <a:xfrm>
              <a:off x="9077010" y="822534"/>
              <a:ext cx="1442515"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D210E52-5116-2BC4-66E1-777A23F8A71C}"/>
                </a:ext>
              </a:extLst>
            </p:cNvPr>
            <p:cNvSpPr txBox="1"/>
            <p:nvPr/>
          </p:nvSpPr>
          <p:spPr>
            <a:xfrm>
              <a:off x="10015843" y="780273"/>
              <a:ext cx="404084" cy="253916"/>
            </a:xfrm>
            <a:prstGeom prst="rect">
              <a:avLst/>
            </a:prstGeom>
            <a:noFill/>
          </p:spPr>
          <p:txBody>
            <a:bodyPr wrap="square" rtlCol="0">
              <a:spAutoFit/>
            </a:bodyPr>
            <a:lstStyle/>
            <a:p>
              <a:r>
                <a:rPr kumimoji="1" lang="en-US" altLang="zh-CN" sz="1050"/>
                <a:t>49</a:t>
              </a:r>
              <a:endParaRPr kumimoji="1" lang="zh-CN" altLang="en-US" sz="1050"/>
            </a:p>
          </p:txBody>
        </p:sp>
      </p:grpSp>
      <p:sp>
        <p:nvSpPr>
          <p:cNvPr id="18" name="文本框 17">
            <a:extLst>
              <a:ext uri="{FF2B5EF4-FFF2-40B4-BE49-F238E27FC236}">
                <a16:creationId xmlns:a16="http://schemas.microsoft.com/office/drawing/2014/main" id="{1E1AE54E-6C4A-E2B0-3E9A-232B71A05332}"/>
              </a:ext>
            </a:extLst>
          </p:cNvPr>
          <p:cNvSpPr txBox="1"/>
          <p:nvPr/>
        </p:nvSpPr>
        <p:spPr>
          <a:xfrm>
            <a:off x="6067981" y="1301777"/>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12</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20</a:t>
            </a:r>
            <a:endParaRPr kumimoji="1" lang="zh-CN" altLang="en-US" sz="1050"/>
          </a:p>
        </p:txBody>
      </p:sp>
      <p:sp>
        <p:nvSpPr>
          <p:cNvPr id="19" name="文本框 18">
            <a:extLst>
              <a:ext uri="{FF2B5EF4-FFF2-40B4-BE49-F238E27FC236}">
                <a16:creationId xmlns:a16="http://schemas.microsoft.com/office/drawing/2014/main" id="{9E8A7624-616E-E041-D1C1-F6084BC97002}"/>
              </a:ext>
            </a:extLst>
          </p:cNvPr>
          <p:cNvSpPr txBox="1"/>
          <p:nvPr/>
        </p:nvSpPr>
        <p:spPr>
          <a:xfrm>
            <a:off x="7922525" y="1322332"/>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36</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0</a:t>
            </a:r>
            <a:endParaRPr kumimoji="1" lang="zh-CN" altLang="en-US" sz="1050"/>
          </a:p>
        </p:txBody>
      </p:sp>
      <p:sp>
        <p:nvSpPr>
          <p:cNvPr id="20" name="文本框 19">
            <a:extLst>
              <a:ext uri="{FF2B5EF4-FFF2-40B4-BE49-F238E27FC236}">
                <a16:creationId xmlns:a16="http://schemas.microsoft.com/office/drawing/2014/main" id="{7A2E69A4-922C-6E5B-305B-554E3582B74E}"/>
              </a:ext>
            </a:extLst>
          </p:cNvPr>
          <p:cNvSpPr txBox="1"/>
          <p:nvPr/>
        </p:nvSpPr>
        <p:spPr>
          <a:xfrm>
            <a:off x="9777069" y="1304288"/>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18</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31</a:t>
            </a:r>
            <a:endParaRPr kumimoji="1" lang="zh-CN" altLang="en-US" sz="1050"/>
          </a:p>
        </p:txBody>
      </p:sp>
    </p:spTree>
    <p:extLst>
      <p:ext uri="{BB962C8B-B14F-4D97-AF65-F5344CB8AC3E}">
        <p14:creationId xmlns:p14="http://schemas.microsoft.com/office/powerpoint/2010/main" val="195139400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3.4</a:t>
            </a:r>
            <a:r>
              <a:rPr kumimoji="1" lang="zh-CN" altLang="en-US"/>
              <a:t> </a:t>
            </a:r>
            <a:r>
              <a:rPr kumimoji="1" lang="en-US" altLang="zh-CN"/>
              <a:t>Rank</a:t>
            </a:r>
            <a:r>
              <a:rPr kumimoji="1" lang="zh-CN" altLang="en-US"/>
              <a:t> </a:t>
            </a:r>
            <a:r>
              <a:rPr kumimoji="1" lang="en-US" altLang="zh-CN"/>
              <a:t>Info</a:t>
            </a:r>
            <a:r>
              <a:rPr kumimoji="1" lang="zh-CN" altLang="en-US"/>
              <a:t> </a:t>
            </a:r>
            <a:r>
              <a:rPr kumimoji="1" lang="en-US" altLang="zh-CN"/>
              <a:t>Gain</a:t>
            </a:r>
            <a:endParaRPr kumimoji="1" lang="en-US" altLang="zh-CN" b="1"/>
          </a:p>
          <a:p>
            <a:r>
              <a:rPr kumimoji="1" lang="en-US" altLang="zh-CN"/>
              <a:t>By</a:t>
            </a:r>
            <a:r>
              <a:rPr kumimoji="1" lang="zh-CN" altLang="en-US"/>
              <a:t> </a:t>
            </a:r>
            <a:r>
              <a:rPr kumimoji="1" lang="en-US" altLang="zh-CN"/>
              <a:t>ranking</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all</a:t>
            </a:r>
            <a:r>
              <a:rPr kumimoji="1" lang="zh-CN" altLang="en-US"/>
              <a:t> </a:t>
            </a:r>
            <a:r>
              <a:rPr kumimoji="1" lang="en-US" altLang="zh-CN"/>
              <a:t>conditions,</a:t>
            </a:r>
            <a:r>
              <a:rPr kumimoji="1" lang="zh-CN" altLang="en-US"/>
              <a:t> </a:t>
            </a:r>
            <a:r>
              <a:rPr kumimoji="1" lang="en-US" altLang="zh-CN"/>
              <a:t>we</a:t>
            </a:r>
            <a:r>
              <a:rPr kumimoji="1" lang="zh-CN" altLang="en-US"/>
              <a:t> </a:t>
            </a:r>
            <a:r>
              <a:rPr kumimoji="1" lang="en-US" altLang="zh-CN"/>
              <a:t>would</a:t>
            </a:r>
            <a:r>
              <a:rPr kumimoji="1" lang="zh-CN" altLang="en-US"/>
              <a:t> </a:t>
            </a:r>
            <a:r>
              <a:rPr kumimoji="1" lang="en-US" altLang="zh-CN"/>
              <a:t>obtain</a:t>
            </a:r>
            <a:r>
              <a:rPr kumimoji="1" lang="zh-CN" altLang="en-US"/>
              <a:t> </a:t>
            </a:r>
            <a:r>
              <a:rPr kumimoji="1" lang="en-US" altLang="zh-CN"/>
              <a:t>the</a:t>
            </a:r>
            <a:r>
              <a:rPr kumimoji="1" lang="zh-CN" altLang="en-US"/>
              <a:t> </a:t>
            </a:r>
            <a:r>
              <a:rPr kumimoji="1" lang="en-US" altLang="zh-CN"/>
              <a:t>classifying</a:t>
            </a:r>
            <a:r>
              <a:rPr kumimoji="1" lang="zh-CN" altLang="en-US"/>
              <a:t> </a:t>
            </a:r>
            <a:r>
              <a:rPr kumimoji="1" lang="en-US" altLang="zh-CN"/>
              <a:t>sequence.</a:t>
            </a:r>
          </a:p>
        </p:txBody>
      </p:sp>
      <p:sp>
        <p:nvSpPr>
          <p:cNvPr id="11" name="文本框 10">
            <a:extLst>
              <a:ext uri="{FF2B5EF4-FFF2-40B4-BE49-F238E27FC236}">
                <a16:creationId xmlns:a16="http://schemas.microsoft.com/office/drawing/2014/main" id="{93F4E663-D06A-8523-EAD4-A3B9C237ED68}"/>
              </a:ext>
            </a:extLst>
          </p:cNvPr>
          <p:cNvSpPr txBox="1"/>
          <p:nvPr/>
        </p:nvSpPr>
        <p:spPr>
          <a:xfrm>
            <a:off x="5220182" y="0"/>
            <a:ext cx="6816648" cy="646331"/>
          </a:xfrm>
          <a:prstGeom prst="rect">
            <a:avLst/>
          </a:prstGeom>
          <a:noFill/>
        </p:spPr>
        <p:txBody>
          <a:bodyPr wrap="square" rtlCol="0">
            <a:spAutoFit/>
          </a:bodyPr>
          <a:lstStyle/>
          <a:p>
            <a:r>
              <a:rPr kumimoji="1" lang="en-US" altLang="zh-CN"/>
              <a:t>Combine</a:t>
            </a:r>
            <a:r>
              <a:rPr kumimoji="1" lang="zh-CN" altLang="en-US"/>
              <a:t> </a:t>
            </a:r>
            <a:r>
              <a:rPr kumimoji="1" lang="en-US" altLang="zh-CN"/>
              <a:t>two</a:t>
            </a:r>
            <a:r>
              <a:rPr kumimoji="1" lang="zh-CN" altLang="en-US"/>
              <a:t> </a:t>
            </a:r>
            <a:r>
              <a:rPr kumimoji="1" lang="en-US" altLang="zh-CN" i="1"/>
              <a:t>binary_analysis()</a:t>
            </a:r>
            <a:r>
              <a:rPr kumimoji="1" lang="zh-CN" altLang="en-US" i="1"/>
              <a:t> </a:t>
            </a:r>
            <a:r>
              <a:rPr kumimoji="1" lang="en-US" altLang="zh-CN"/>
              <a:t>and</a:t>
            </a:r>
            <a:r>
              <a:rPr kumimoji="1" lang="zh-CN" altLang="en-US"/>
              <a:t> </a:t>
            </a:r>
            <a:r>
              <a:rPr kumimoji="1" lang="en-US" altLang="zh-CN" i="1"/>
              <a:t>numeric_analysis()</a:t>
            </a:r>
            <a:r>
              <a:rPr kumimoji="1" lang="zh-CN" altLang="en-US" i="1"/>
              <a:t> </a:t>
            </a:r>
            <a:r>
              <a:rPr kumimoji="1" lang="en-US" altLang="zh-CN"/>
              <a:t>into</a:t>
            </a:r>
            <a:r>
              <a:rPr kumimoji="1" lang="zh-CN" altLang="en-US"/>
              <a:t> </a:t>
            </a:r>
            <a:r>
              <a:rPr kumimoji="1" lang="en-US" altLang="zh-CN"/>
              <a:t>a</a:t>
            </a:r>
            <a:r>
              <a:rPr kumimoji="1" lang="zh-CN" altLang="en-US"/>
              <a:t> </a:t>
            </a:r>
            <a:r>
              <a:rPr kumimoji="1" lang="en-US" altLang="zh-CN"/>
              <a:t>unified</a:t>
            </a:r>
            <a:r>
              <a:rPr kumimoji="1" lang="zh-CN" altLang="en-US"/>
              <a:t> </a:t>
            </a:r>
            <a:r>
              <a:rPr kumimoji="1" lang="en-US" altLang="zh-CN"/>
              <a:t>interface:</a:t>
            </a:r>
            <a:endParaRPr kumimoji="1" lang="zh-CN" altLang="en-US"/>
          </a:p>
        </p:txBody>
      </p:sp>
      <p:graphicFrame>
        <p:nvGraphicFramePr>
          <p:cNvPr id="21" name="表格 20">
            <a:extLst>
              <a:ext uri="{FF2B5EF4-FFF2-40B4-BE49-F238E27FC236}">
                <a16:creationId xmlns:a16="http://schemas.microsoft.com/office/drawing/2014/main" id="{00BA8AEC-137E-375E-4CB2-FC851E10DDBC}"/>
              </a:ext>
            </a:extLst>
          </p:cNvPr>
          <p:cNvGraphicFramePr>
            <a:graphicFrameLocks noGrp="1"/>
          </p:cNvGraphicFramePr>
          <p:nvPr/>
        </p:nvGraphicFramePr>
        <p:xfrm>
          <a:off x="5220182" y="646331"/>
          <a:ext cx="6880378" cy="1449775"/>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41126">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1297375">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Hybrid analysis, combining numeric and binary analysis.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def </a:t>
                      </a:r>
                      <a:r>
                        <a:rPr lang="en-CN" altLang="zh-CN" sz="1000">
                          <a:solidFill>
                            <a:srgbClr val="56A8F5"/>
                          </a:solidFill>
                          <a:effectLst/>
                          <a:latin typeface="Courier New" panose="02070309020205020404" pitchFamily="49" charset="0"/>
                          <a:ea typeface="DengXian" panose="02010600030101010101" pitchFamily="2" charset="-122"/>
                          <a:cs typeface="Courier New" panose="02070309020205020404" pitchFamily="49" charset="0"/>
                        </a:rPr>
                        <a:t>hybrid_analysis</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 target, is_binary=</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True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cond_name=</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"Analysis Name"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method=</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"normal_dist"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degree=</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0.4</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is_binary:</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info_gain = binary_analysis(condition, target, cond_name)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info_gain = numeric_analysis(condition, target, cond_name, method, degree)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return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info_gain</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47825A79-C456-24A6-B2A9-4EAFAA42729C}"/>
              </a:ext>
            </a:extLst>
          </p:cNvPr>
          <p:cNvSpPr txBox="1"/>
          <p:nvPr/>
        </p:nvSpPr>
        <p:spPr>
          <a:xfrm>
            <a:off x="5220182" y="2096106"/>
            <a:ext cx="6816648" cy="646331"/>
          </a:xfrm>
          <a:prstGeom prst="rect">
            <a:avLst/>
          </a:prstGeom>
          <a:noFill/>
        </p:spPr>
        <p:txBody>
          <a:bodyPr wrap="square" rtlCol="0">
            <a:spAutoFit/>
          </a:bodyPr>
          <a:lstStyle/>
          <a:p>
            <a:r>
              <a:rPr kumimoji="1" lang="en-US" altLang="zh-CN"/>
              <a:t>Extract</a:t>
            </a:r>
            <a:r>
              <a:rPr kumimoji="1" lang="zh-CN" altLang="en-US"/>
              <a:t> </a:t>
            </a:r>
            <a:r>
              <a:rPr kumimoji="1" lang="en-US" altLang="zh-CN"/>
              <a:t>Data:</a:t>
            </a:r>
          </a:p>
          <a:p>
            <a:r>
              <a:rPr kumimoji="1" lang="en-US" altLang="zh-CN"/>
              <a:t>	</a:t>
            </a:r>
            <a:r>
              <a:rPr kumimoji="1" lang="en-US" altLang="zh-CN" i="1"/>
              <a:t>First,</a:t>
            </a:r>
            <a:r>
              <a:rPr kumimoji="1" lang="zh-CN" altLang="en-US" i="1"/>
              <a:t> </a:t>
            </a:r>
            <a:r>
              <a:rPr kumimoji="1" lang="en-US" altLang="zh-CN"/>
              <a:t>read</a:t>
            </a:r>
            <a:r>
              <a:rPr kumimoji="1" lang="zh-CN" altLang="en-US"/>
              <a:t> </a:t>
            </a:r>
            <a:r>
              <a:rPr kumimoji="1" lang="en-US" altLang="zh-CN"/>
              <a:t>the</a:t>
            </a:r>
            <a:r>
              <a:rPr kumimoji="1" lang="zh-CN" altLang="en-US"/>
              <a:t> </a:t>
            </a:r>
            <a:r>
              <a:rPr kumimoji="1" lang="en-US" altLang="zh-CN"/>
              <a:t>Excel</a:t>
            </a:r>
            <a:r>
              <a:rPr kumimoji="1" lang="zh-CN" altLang="en-US"/>
              <a:t> </a:t>
            </a:r>
            <a:r>
              <a:rPr kumimoji="1" lang="en-US" altLang="zh-CN"/>
              <a:t>table</a:t>
            </a:r>
            <a:r>
              <a:rPr kumimoji="1" lang="zh-CN" altLang="en-US"/>
              <a:t> </a:t>
            </a:r>
            <a:r>
              <a:rPr kumimoji="1" lang="en-US" altLang="zh-CN"/>
              <a:t>generated</a:t>
            </a:r>
            <a:r>
              <a:rPr kumimoji="1" lang="zh-CN" altLang="en-US"/>
              <a:t> </a:t>
            </a:r>
            <a:r>
              <a:rPr kumimoji="1" lang="en-US" altLang="zh-CN"/>
              <a:t>by</a:t>
            </a:r>
            <a:r>
              <a:rPr kumimoji="1" lang="zh-CN" altLang="en-US"/>
              <a:t> </a:t>
            </a:r>
            <a:r>
              <a:rPr kumimoji="1" lang="en-US" altLang="zh-CN"/>
              <a:t>the</a:t>
            </a:r>
            <a:r>
              <a:rPr kumimoji="1" lang="zh-CN" altLang="en-US"/>
              <a:t> </a:t>
            </a:r>
            <a:r>
              <a:rPr kumimoji="1" lang="en-US" altLang="zh-CN"/>
              <a:t>crawler.</a:t>
            </a:r>
            <a:endParaRPr kumimoji="1" lang="zh-CN" altLang="en-US"/>
          </a:p>
        </p:txBody>
      </p:sp>
      <p:graphicFrame>
        <p:nvGraphicFramePr>
          <p:cNvPr id="5" name="表格 4">
            <a:extLst>
              <a:ext uri="{FF2B5EF4-FFF2-40B4-BE49-F238E27FC236}">
                <a16:creationId xmlns:a16="http://schemas.microsoft.com/office/drawing/2014/main" id="{2D0284D4-889F-84AE-52FB-F9A8A18E55C2}"/>
              </a:ext>
            </a:extLst>
          </p:cNvPr>
          <p:cNvGraphicFramePr>
            <a:graphicFrameLocks noGrp="1"/>
          </p:cNvGraphicFramePr>
          <p:nvPr/>
        </p:nvGraphicFramePr>
        <p:xfrm>
          <a:off x="5220182" y="2742437"/>
          <a:ext cx="6880378" cy="663944"/>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34787">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511544">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Read Excel file and do analysis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filepath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'./movie_list/movie_data.xlsx'</a:t>
                      </a: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movie_data = pd.read_excel(filepath)</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6" name="文本框 5">
            <a:extLst>
              <a:ext uri="{FF2B5EF4-FFF2-40B4-BE49-F238E27FC236}">
                <a16:creationId xmlns:a16="http://schemas.microsoft.com/office/drawing/2014/main" id="{BB993D8C-2B69-1284-872C-31C8C4DAB8A9}"/>
              </a:ext>
            </a:extLst>
          </p:cNvPr>
          <p:cNvSpPr txBox="1"/>
          <p:nvPr/>
        </p:nvSpPr>
        <p:spPr>
          <a:xfrm>
            <a:off x="5220182" y="3447945"/>
            <a:ext cx="6816648" cy="369332"/>
          </a:xfrm>
          <a:prstGeom prst="rect">
            <a:avLst/>
          </a:prstGeom>
          <a:noFill/>
        </p:spPr>
        <p:txBody>
          <a:bodyPr wrap="square" rtlCol="0">
            <a:spAutoFit/>
          </a:bodyPr>
          <a:lstStyle/>
          <a:p>
            <a:pPr lvl="1"/>
            <a:r>
              <a:rPr kumimoji="1" lang="en-US" altLang="zh-CN" i="1"/>
              <a:t>Then,</a:t>
            </a:r>
            <a:r>
              <a:rPr kumimoji="1" lang="zh-CN" altLang="en-US" i="1"/>
              <a:t> </a:t>
            </a:r>
            <a:r>
              <a:rPr kumimoji="1" lang="en-US" altLang="zh-CN"/>
              <a:t>extract</a:t>
            </a:r>
            <a:r>
              <a:rPr kumimoji="1" lang="zh-CN" altLang="en-US"/>
              <a:t> </a:t>
            </a:r>
            <a:r>
              <a:rPr kumimoji="1" lang="en-US" altLang="zh-CN"/>
              <a:t>condition</a:t>
            </a:r>
            <a:r>
              <a:rPr kumimoji="1" lang="zh-CN" altLang="en-US"/>
              <a:t> </a:t>
            </a:r>
            <a:r>
              <a:rPr kumimoji="1" lang="en-US" altLang="zh-CN"/>
              <a:t>columns</a:t>
            </a:r>
            <a:r>
              <a:rPr kumimoji="1" lang="zh-CN" altLang="en-US"/>
              <a:t> </a:t>
            </a:r>
            <a:r>
              <a:rPr kumimoji="1" lang="en-US" altLang="zh-CN"/>
              <a:t>and</a:t>
            </a:r>
            <a:r>
              <a:rPr kumimoji="1" lang="zh-CN" altLang="en-US"/>
              <a:t> </a:t>
            </a:r>
            <a:r>
              <a:rPr kumimoji="1" lang="en-US" altLang="zh-CN"/>
              <a:t>target</a:t>
            </a:r>
            <a:r>
              <a:rPr kumimoji="1" lang="zh-CN" altLang="en-US"/>
              <a:t> </a:t>
            </a:r>
            <a:r>
              <a:rPr kumimoji="1" lang="en-US" altLang="zh-CN"/>
              <a:t>column.</a:t>
            </a:r>
            <a:endParaRPr kumimoji="1" lang="zh-CN" altLang="en-US" i="1"/>
          </a:p>
        </p:txBody>
      </p:sp>
      <p:graphicFrame>
        <p:nvGraphicFramePr>
          <p:cNvPr id="7" name="表格 6">
            <a:extLst>
              <a:ext uri="{FF2B5EF4-FFF2-40B4-BE49-F238E27FC236}">
                <a16:creationId xmlns:a16="http://schemas.microsoft.com/office/drawing/2014/main" id="{F84540E3-6A4A-A274-5F65-091F0D6F991A}"/>
              </a:ext>
            </a:extLst>
          </p:cNvPr>
          <p:cNvGraphicFramePr>
            <a:graphicFrameLocks noGrp="1"/>
          </p:cNvGraphicFramePr>
          <p:nvPr>
            <p:extLst>
              <p:ext uri="{D42A27DB-BD31-4B8C-83A1-F6EECF244321}">
                <p14:modId xmlns:p14="http://schemas.microsoft.com/office/powerpoint/2010/main" val="1906856524"/>
              </p:ext>
            </p:extLst>
          </p:nvPr>
        </p:nvGraphicFramePr>
        <p:xfrm>
          <a:off x="5220182" y="5723989"/>
          <a:ext cx="6880378" cy="975360"/>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34787">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511544">
                <a:tc>
                  <a:txBody>
                    <a:bodyPr/>
                    <a:lstStyle/>
                    <a:p>
                      <a:r>
                        <a:rPr lang="en-CN" sz="900" kern="100">
                          <a:solidFill>
                            <a:srgbClr val="7A7E85"/>
                          </a:solidFill>
                          <a:effectLst/>
                          <a:latin typeface="Courier New" panose="02070309020205020404" pitchFamily="49" charset="0"/>
                          <a:cs typeface="Courier New" panose="02070309020205020404" pitchFamily="49" charset="0"/>
                        </a:rPr>
                        <a:t># Conditions</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aud_score = movie_data[</a:t>
                      </a:r>
                      <a:r>
                        <a:rPr lang="en-CN" sz="900" kern="100">
                          <a:solidFill>
                            <a:srgbClr val="6AAB73"/>
                          </a:solidFill>
                          <a:effectLst/>
                          <a:latin typeface="Courier New" panose="02070309020205020404" pitchFamily="49" charset="0"/>
                          <a:cs typeface="Courier New" panose="02070309020205020404" pitchFamily="49" charset="0"/>
                        </a:rPr>
                        <a:t>'audience score'</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critics_score = movie_data[</a:t>
                      </a:r>
                      <a:r>
                        <a:rPr lang="en-CN" sz="900" kern="100">
                          <a:solidFill>
                            <a:srgbClr val="6AAB73"/>
                          </a:solidFill>
                          <a:effectLst/>
                          <a:latin typeface="Courier New" panose="02070309020205020404" pitchFamily="49" charset="0"/>
                          <a:cs typeface="Courier New" panose="02070309020205020404" pitchFamily="49" charset="0"/>
                        </a:rPr>
                        <a:t>'critics score'</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aud_sentiment = movie_data[</a:t>
                      </a:r>
                      <a:r>
                        <a:rPr lang="en-CN" sz="900" kern="100">
                          <a:solidFill>
                            <a:srgbClr val="6AAB73"/>
                          </a:solidFill>
                          <a:effectLst/>
                          <a:latin typeface="Courier New" panose="02070309020205020404" pitchFamily="49" charset="0"/>
                          <a:cs typeface="Courier New" panose="02070309020205020404" pitchFamily="49" charset="0"/>
                        </a:rPr>
                        <a:t>'audience sentiment'</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Target</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critics_sentiment = movie_data[</a:t>
                      </a:r>
                      <a:r>
                        <a:rPr lang="en-CN" sz="900" kern="100">
                          <a:solidFill>
                            <a:srgbClr val="6AAB73"/>
                          </a:solidFill>
                          <a:effectLst/>
                          <a:latin typeface="Courier New" panose="02070309020205020404" pitchFamily="49" charset="0"/>
                          <a:cs typeface="Courier New" panose="02070309020205020404" pitchFamily="49" charset="0"/>
                        </a:rPr>
                        <a:t>'critics sentiment'</a:t>
                      </a:r>
                      <a:r>
                        <a:rPr lang="en-CN" sz="900" kern="100">
                          <a:solidFill>
                            <a:srgbClr val="BCBEC4"/>
                          </a:solidFill>
                          <a:effectLst/>
                          <a:latin typeface="Courier New" panose="02070309020205020404" pitchFamily="49" charset="0"/>
                          <a:cs typeface="Courier New" panose="02070309020205020404" pitchFamily="49" charset="0"/>
                        </a:rPr>
                        <a:t>]</a:t>
                      </a:r>
                      <a:endParaRPr lang="en-CN" sz="12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9" name="表格 8">
            <a:extLst>
              <a:ext uri="{FF2B5EF4-FFF2-40B4-BE49-F238E27FC236}">
                <a16:creationId xmlns:a16="http://schemas.microsoft.com/office/drawing/2014/main" id="{C576590F-86AB-C397-C0B1-750E93C68DBA}"/>
              </a:ext>
            </a:extLst>
          </p:cNvPr>
          <p:cNvGraphicFramePr>
            <a:graphicFrameLocks noGrp="1"/>
          </p:cNvGraphicFramePr>
          <p:nvPr>
            <p:extLst>
              <p:ext uri="{D42A27DB-BD31-4B8C-83A1-F6EECF244321}">
                <p14:modId xmlns:p14="http://schemas.microsoft.com/office/powerpoint/2010/main" val="2136706697"/>
              </p:ext>
            </p:extLst>
          </p:nvPr>
        </p:nvGraphicFramePr>
        <p:xfrm>
          <a:off x="5691744" y="3858841"/>
          <a:ext cx="5937253" cy="1645920"/>
        </p:xfrm>
        <a:graphic>
          <a:graphicData uri="http://schemas.openxmlformats.org/drawingml/2006/table">
            <a:tbl>
              <a:tblPr firstRow="1" firstCol="1" bandRow="1"/>
              <a:tblGrid>
                <a:gridCol w="1461135">
                  <a:extLst>
                    <a:ext uri="{9D8B030D-6E8A-4147-A177-3AD203B41FA5}">
                      <a16:colId xmlns:a16="http://schemas.microsoft.com/office/drawing/2014/main" val="308056802"/>
                    </a:ext>
                  </a:extLst>
                </a:gridCol>
                <a:gridCol w="966471">
                  <a:extLst>
                    <a:ext uri="{9D8B030D-6E8A-4147-A177-3AD203B41FA5}">
                      <a16:colId xmlns:a16="http://schemas.microsoft.com/office/drawing/2014/main" val="2982565068"/>
                    </a:ext>
                  </a:extLst>
                </a:gridCol>
                <a:gridCol w="1169671">
                  <a:extLst>
                    <a:ext uri="{9D8B030D-6E8A-4147-A177-3AD203B41FA5}">
                      <a16:colId xmlns:a16="http://schemas.microsoft.com/office/drawing/2014/main" val="4146108618"/>
                    </a:ext>
                  </a:extLst>
                </a:gridCol>
                <a:gridCol w="1170305">
                  <a:extLst>
                    <a:ext uri="{9D8B030D-6E8A-4147-A177-3AD203B41FA5}">
                      <a16:colId xmlns:a16="http://schemas.microsoft.com/office/drawing/2014/main" val="93192093"/>
                    </a:ext>
                  </a:extLst>
                </a:gridCol>
                <a:gridCol w="1169671">
                  <a:extLst>
                    <a:ext uri="{9D8B030D-6E8A-4147-A177-3AD203B41FA5}">
                      <a16:colId xmlns:a16="http://schemas.microsoft.com/office/drawing/2014/main" val="2641639276"/>
                    </a:ext>
                  </a:extLst>
                </a:gridCol>
              </a:tblGrid>
              <a:tr h="365760">
                <a:tc>
                  <a:txBody>
                    <a:bodyPr/>
                    <a:lstStyle/>
                    <a:p>
                      <a:pPr algn="ctr"/>
                      <a:r>
                        <a:rPr lang="zh-CN" sz="1200" b="1" kern="100">
                          <a:effectLst/>
                          <a:latin typeface="Times New Roman" panose="02020603050405020304" pitchFamily="18" charset="0"/>
                          <a:ea typeface="等线" panose="02010600030101010101" pitchFamily="2" charset="-122"/>
                        </a:rPr>
                        <a:t>title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dirty="0">
                          <a:effectLst/>
                          <a:latin typeface="Times New Roman" panose="02020603050405020304" pitchFamily="18" charset="0"/>
                          <a:ea typeface="等线" panose="02010600030101010101" pitchFamily="2" charset="-122"/>
                        </a:rPr>
                        <a:t>audience score</a:t>
                      </a:r>
                      <a:endParaRPr lang="zh-CN" sz="1200" kern="100" dirty="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score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audience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51251"/>
                  </a:ext>
                </a:extLst>
              </a:tr>
              <a:tr h="182880">
                <a:tc>
                  <a:txBody>
                    <a:bodyPr/>
                    <a:lstStyle/>
                    <a:p>
                      <a:r>
                        <a:rPr lang="zh-CN" sz="1200" kern="100">
                          <a:effectLst/>
                          <a:latin typeface="Times New Roman" panose="02020603050405020304" pitchFamily="18" charset="0"/>
                          <a:ea typeface="等线" panose="02010600030101010101" pitchFamily="2" charset="-122"/>
                        </a:rPr>
                        <a:t>FiveNightsatFreddy's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348777"/>
                  </a:ext>
                </a:extLst>
              </a:tr>
              <a:tr h="182880">
                <a:tc>
                  <a:txBody>
                    <a:bodyPr/>
                    <a:lstStyle/>
                    <a:p>
                      <a:r>
                        <a:rPr lang="zh-CN" sz="1200" kern="100">
                          <a:effectLst/>
                          <a:latin typeface="Times New Roman" panose="02020603050405020304" pitchFamily="18" charset="0"/>
                          <a:ea typeface="等线" panose="02010600030101010101" pitchFamily="2" charset="-122"/>
                        </a:rPr>
                        <a:t>PainHustlers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974804"/>
                  </a:ext>
                </a:extLst>
              </a:tr>
              <a:tr h="182880">
                <a:tc>
                  <a:txBody>
                    <a:bodyPr/>
                    <a:lstStyle/>
                    <a:p>
                      <a:r>
                        <a:rPr lang="zh-CN" sz="1200" kern="100">
                          <a:effectLst/>
                          <a:latin typeface="Times New Roman" panose="02020603050405020304" pitchFamily="18" charset="0"/>
                          <a:ea typeface="等线" panose="02010600030101010101" pitchFamily="2" charset="-122"/>
                        </a:rPr>
                        <a:t>NoHardFeelings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84672"/>
                  </a:ext>
                </a:extLst>
              </a:tr>
              <a:tr h="182880">
                <a:tc>
                  <a:txBody>
                    <a:bodyPr/>
                    <a:lstStyle/>
                    <a:p>
                      <a:r>
                        <a:rPr lang="zh-CN" sz="1200" kern="100">
                          <a:effectLst/>
                          <a:latin typeface="Times New Roman" panose="02020603050405020304" pitchFamily="18" charset="0"/>
                          <a:ea typeface="等线" panose="02010600030101010101" pitchFamily="2" charset="-122"/>
                        </a:rPr>
                        <a:t>TheExorcist:Believer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535954"/>
                  </a:ext>
                </a:extLst>
              </a:tr>
              <a:tr h="182880">
                <a:tc>
                  <a:txBody>
                    <a:bodyPr/>
                    <a:lstStyle/>
                    <a:p>
                      <a:r>
                        <a:rPr lang="zh-CN" sz="1200" kern="100">
                          <a:effectLst/>
                          <a:latin typeface="Times New Roman" panose="02020603050405020304" pitchFamily="18" charset="0"/>
                          <a:ea typeface="等线" panose="02010600030101010101" pitchFamily="2" charset="-122"/>
                        </a:rPr>
                        <a:t>TalktoMe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07950"/>
                  </a:ext>
                </a:extLst>
              </a:tr>
              <a:tr h="182880">
                <a:tc>
                  <a:txBody>
                    <a:bodyPr/>
                    <a:lstStyle/>
                    <a:p>
                      <a:r>
                        <a:rPr lang="zh-CN" sz="1200" kern="100">
                          <a:effectLst/>
                          <a:latin typeface="Times New Roman" panose="02020603050405020304" pitchFamily="18" charset="0"/>
                          <a:ea typeface="等线" panose="02010600030101010101" pitchFamily="2" charset="-122"/>
                        </a:rPr>
                        <a:t>SawX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767550"/>
                  </a:ext>
                </a:extLst>
              </a:tr>
              <a:tr h="182880">
                <a:tc>
                  <a:txBody>
                    <a:bodyPr/>
                    <a:lstStyle/>
                    <a:p>
                      <a:r>
                        <a:rPr lang="zh-CN" sz="1200" kern="100">
                          <a:effectLst/>
                          <a:latin typeface="Times New Roman" panose="02020603050405020304" pitchFamily="18" charset="0"/>
                          <a:ea typeface="等线" panose="02010600030101010101" pitchFamily="2" charset="-122"/>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dirty="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921897"/>
                  </a:ext>
                </a:extLst>
              </a:tr>
            </a:tbl>
          </a:graphicData>
        </a:graphic>
      </p:graphicFrame>
      <p:sp>
        <p:nvSpPr>
          <p:cNvPr id="10" name="矩形 9">
            <a:extLst>
              <a:ext uri="{FF2B5EF4-FFF2-40B4-BE49-F238E27FC236}">
                <a16:creationId xmlns:a16="http://schemas.microsoft.com/office/drawing/2014/main" id="{0B5FC280-36CA-8BA1-92F5-31798D0365BA}"/>
              </a:ext>
            </a:extLst>
          </p:cNvPr>
          <p:cNvSpPr/>
          <p:nvPr/>
        </p:nvSpPr>
        <p:spPr>
          <a:xfrm>
            <a:off x="7203809" y="3886199"/>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FA16591A-C9D4-1E9C-4848-D2A4A98FF3E0}"/>
              </a:ext>
            </a:extLst>
          </p:cNvPr>
          <p:cNvSpPr/>
          <p:nvPr/>
        </p:nvSpPr>
        <p:spPr>
          <a:xfrm>
            <a:off x="8261721" y="3886199"/>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D333BE3E-BAE2-A146-7699-18DF802FEBCE}"/>
              </a:ext>
            </a:extLst>
          </p:cNvPr>
          <p:cNvSpPr/>
          <p:nvPr/>
        </p:nvSpPr>
        <p:spPr>
          <a:xfrm>
            <a:off x="9437161" y="3887115"/>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91FF1AA1-1DBB-CB05-C942-D479A13898C0}"/>
              </a:ext>
            </a:extLst>
          </p:cNvPr>
          <p:cNvSpPr/>
          <p:nvPr/>
        </p:nvSpPr>
        <p:spPr>
          <a:xfrm>
            <a:off x="10656064" y="3878802"/>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4677463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3.4</a:t>
            </a:r>
            <a:r>
              <a:rPr kumimoji="1" lang="zh-CN" altLang="en-US"/>
              <a:t> </a:t>
            </a:r>
            <a:r>
              <a:rPr kumimoji="1" lang="en-US" altLang="zh-CN"/>
              <a:t>Rank</a:t>
            </a:r>
            <a:r>
              <a:rPr kumimoji="1" lang="zh-CN" altLang="en-US"/>
              <a:t> </a:t>
            </a:r>
            <a:r>
              <a:rPr kumimoji="1" lang="en-US" altLang="zh-CN"/>
              <a:t>Info</a:t>
            </a:r>
            <a:r>
              <a:rPr kumimoji="1" lang="zh-CN" altLang="en-US"/>
              <a:t> </a:t>
            </a:r>
            <a:r>
              <a:rPr kumimoji="1" lang="en-US" altLang="zh-CN"/>
              <a:t>Gain</a:t>
            </a:r>
            <a:endParaRPr kumimoji="1" lang="en-US" altLang="zh-CN" b="1"/>
          </a:p>
          <a:p>
            <a:r>
              <a:rPr kumimoji="1" lang="en-US" altLang="zh-CN"/>
              <a:t>By</a:t>
            </a:r>
            <a:r>
              <a:rPr kumimoji="1" lang="zh-CN" altLang="en-US"/>
              <a:t> </a:t>
            </a:r>
            <a:r>
              <a:rPr kumimoji="1" lang="en-US" altLang="zh-CN"/>
              <a:t>ranking</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all</a:t>
            </a:r>
            <a:r>
              <a:rPr kumimoji="1" lang="zh-CN" altLang="en-US"/>
              <a:t> </a:t>
            </a:r>
            <a:r>
              <a:rPr kumimoji="1" lang="en-US" altLang="zh-CN"/>
              <a:t>conditions,</a:t>
            </a:r>
            <a:r>
              <a:rPr kumimoji="1" lang="zh-CN" altLang="en-US"/>
              <a:t> </a:t>
            </a:r>
            <a:r>
              <a:rPr kumimoji="1" lang="en-US" altLang="zh-CN"/>
              <a:t>we</a:t>
            </a:r>
            <a:r>
              <a:rPr kumimoji="1" lang="zh-CN" altLang="en-US"/>
              <a:t> </a:t>
            </a:r>
            <a:r>
              <a:rPr kumimoji="1" lang="en-US" altLang="zh-CN"/>
              <a:t>would</a:t>
            </a:r>
            <a:r>
              <a:rPr kumimoji="1" lang="zh-CN" altLang="en-US"/>
              <a:t> </a:t>
            </a:r>
            <a:r>
              <a:rPr kumimoji="1" lang="en-US" altLang="zh-CN"/>
              <a:t>obtain</a:t>
            </a:r>
            <a:r>
              <a:rPr kumimoji="1" lang="zh-CN" altLang="en-US"/>
              <a:t> </a:t>
            </a:r>
            <a:r>
              <a:rPr kumimoji="1" lang="en-US" altLang="zh-CN"/>
              <a:t>the</a:t>
            </a:r>
            <a:r>
              <a:rPr kumimoji="1" lang="zh-CN" altLang="en-US"/>
              <a:t> </a:t>
            </a:r>
            <a:r>
              <a:rPr kumimoji="1" lang="en-US" altLang="zh-CN"/>
              <a:t>classifying</a:t>
            </a:r>
            <a:r>
              <a:rPr kumimoji="1" lang="zh-CN" altLang="en-US"/>
              <a:t> </a:t>
            </a:r>
            <a:r>
              <a:rPr kumimoji="1" lang="en-US" altLang="zh-CN"/>
              <a:t>sequence.</a:t>
            </a:r>
          </a:p>
        </p:txBody>
      </p:sp>
      <p:sp>
        <p:nvSpPr>
          <p:cNvPr id="8" name="文本框 7">
            <a:extLst>
              <a:ext uri="{FF2B5EF4-FFF2-40B4-BE49-F238E27FC236}">
                <a16:creationId xmlns:a16="http://schemas.microsoft.com/office/drawing/2014/main" id="{EF712465-CB8B-A10C-89D6-33CB62DE61D5}"/>
              </a:ext>
            </a:extLst>
          </p:cNvPr>
          <p:cNvSpPr txBox="1"/>
          <p:nvPr/>
        </p:nvSpPr>
        <p:spPr>
          <a:xfrm>
            <a:off x="5220182" y="0"/>
            <a:ext cx="6816648" cy="646331"/>
          </a:xfrm>
          <a:prstGeom prst="rect">
            <a:avLst/>
          </a:prstGeom>
          <a:noFill/>
        </p:spPr>
        <p:txBody>
          <a:bodyPr wrap="square" rtlCol="0">
            <a:spAutoFit/>
          </a:bodyPr>
          <a:lstStyle/>
          <a:p>
            <a:r>
              <a:rPr kumimoji="1" lang="en-US" altLang="zh-CN"/>
              <a:t>	By</a:t>
            </a:r>
            <a:r>
              <a:rPr kumimoji="1" lang="zh-CN" altLang="en-US"/>
              <a:t> </a:t>
            </a:r>
            <a:r>
              <a:rPr kumimoji="1" lang="en-US" altLang="zh-CN"/>
              <a:t>calling</a:t>
            </a:r>
            <a:r>
              <a:rPr kumimoji="1" lang="zh-CN" altLang="en-US"/>
              <a:t> </a:t>
            </a:r>
            <a:r>
              <a:rPr kumimoji="1" lang="en-US" altLang="zh-CN"/>
              <a:t>the</a:t>
            </a:r>
            <a:r>
              <a:rPr kumimoji="1" lang="zh-CN" altLang="en-US"/>
              <a:t> </a:t>
            </a:r>
            <a:r>
              <a:rPr kumimoji="1" lang="en-US" altLang="zh-CN" i="1"/>
              <a:t>hybrid_analysis()</a:t>
            </a:r>
            <a:r>
              <a:rPr kumimoji="1" lang="zh-CN" altLang="en-US" i="1"/>
              <a:t> </a:t>
            </a:r>
            <a:r>
              <a:rPr kumimoji="1" lang="en-US" altLang="zh-CN"/>
              <a:t>function,</a:t>
            </a:r>
            <a:r>
              <a:rPr kumimoji="1" lang="zh-CN" altLang="en-US"/>
              <a:t> </a:t>
            </a:r>
            <a:r>
              <a:rPr kumimoji="1" lang="en-US" altLang="zh-CN"/>
              <a:t>taking</a:t>
            </a:r>
            <a:r>
              <a:rPr kumimoji="1" lang="zh-CN" altLang="en-US"/>
              <a:t> </a:t>
            </a:r>
            <a:r>
              <a:rPr kumimoji="1" lang="en-US" altLang="zh-CN"/>
              <a:t>the</a:t>
            </a:r>
            <a:r>
              <a:rPr kumimoji="1" lang="zh-CN" altLang="en-US"/>
              <a:t> </a:t>
            </a:r>
            <a:r>
              <a:rPr kumimoji="1" lang="en-US" altLang="zh-CN"/>
              <a:t>three</a:t>
            </a:r>
            <a:r>
              <a:rPr kumimoji="1" lang="zh-CN" altLang="en-US"/>
              <a:t> </a:t>
            </a:r>
            <a:r>
              <a:rPr kumimoji="1" lang="en-US" altLang="zh-CN"/>
              <a:t>conditions</a:t>
            </a:r>
            <a:r>
              <a:rPr kumimoji="1" lang="zh-CN" altLang="en-US"/>
              <a:t> </a:t>
            </a:r>
            <a:r>
              <a:rPr kumimoji="1" lang="en-US" altLang="zh-CN"/>
              <a:t>and</a:t>
            </a:r>
            <a:r>
              <a:rPr kumimoji="1" lang="zh-CN" altLang="en-US"/>
              <a:t> </a:t>
            </a:r>
            <a:r>
              <a:rPr kumimoji="1" lang="en-US" altLang="zh-CN"/>
              <a:t>targetas</a:t>
            </a:r>
            <a:r>
              <a:rPr kumimoji="1" lang="zh-CN" altLang="en-US"/>
              <a:t> </a:t>
            </a:r>
            <a:r>
              <a:rPr kumimoji="1" lang="en-US" altLang="zh-CN"/>
              <a:t>inputs,</a:t>
            </a:r>
            <a:r>
              <a:rPr kumimoji="1" lang="zh-CN" altLang="en-US"/>
              <a:t> </a:t>
            </a:r>
            <a:r>
              <a:rPr kumimoji="1" lang="en-US" altLang="zh-CN"/>
              <a:t>we</a:t>
            </a:r>
            <a:r>
              <a:rPr kumimoji="1" lang="zh-CN" altLang="en-US"/>
              <a:t> </a:t>
            </a:r>
            <a:r>
              <a:rPr kumimoji="1" lang="en-US" altLang="zh-CN"/>
              <a:t>get</a:t>
            </a:r>
            <a:r>
              <a:rPr kumimoji="1" lang="zh-CN" altLang="en-US"/>
              <a:t> </a:t>
            </a:r>
            <a:r>
              <a:rPr kumimoji="1" lang="en-US" altLang="zh-CN"/>
              <a:t>a</a:t>
            </a:r>
            <a:r>
              <a:rPr kumimoji="1" lang="zh-CN" altLang="en-US"/>
              <a:t> </a:t>
            </a:r>
            <a:r>
              <a:rPr kumimoji="1" lang="en-US" altLang="zh-CN" b="1" u="sng"/>
              <a:t>list</a:t>
            </a:r>
            <a:r>
              <a:rPr kumimoji="1" lang="zh-CN" altLang="en-US" b="1" u="sng"/>
              <a:t> </a:t>
            </a:r>
            <a:r>
              <a:rPr kumimoji="1" lang="en-US" altLang="zh-CN" b="1" u="sng"/>
              <a:t>of</a:t>
            </a:r>
            <a:r>
              <a:rPr kumimoji="1" lang="zh-CN" altLang="en-US" b="1" u="sng"/>
              <a:t> </a:t>
            </a:r>
            <a:r>
              <a:rPr kumimoji="1" lang="en-US" altLang="zh-CN" b="1" u="sng"/>
              <a:t>information</a:t>
            </a:r>
            <a:r>
              <a:rPr kumimoji="1" lang="zh-CN" altLang="en-US" b="1" u="sng"/>
              <a:t> </a:t>
            </a:r>
            <a:r>
              <a:rPr kumimoji="1" lang="en-US" altLang="zh-CN" b="1" u="sng"/>
              <a:t>gain.</a:t>
            </a:r>
            <a:endParaRPr kumimoji="1" lang="zh-CN" altLang="en-US"/>
          </a:p>
        </p:txBody>
      </p:sp>
      <p:graphicFrame>
        <p:nvGraphicFramePr>
          <p:cNvPr id="9" name="表格 8">
            <a:extLst>
              <a:ext uri="{FF2B5EF4-FFF2-40B4-BE49-F238E27FC236}">
                <a16:creationId xmlns:a16="http://schemas.microsoft.com/office/drawing/2014/main" id="{A432057A-A811-BBB8-008B-5957B7059425}"/>
              </a:ext>
            </a:extLst>
          </p:cNvPr>
          <p:cNvGraphicFramePr>
            <a:graphicFrameLocks noGrp="1"/>
          </p:cNvGraphicFramePr>
          <p:nvPr>
            <p:extLst>
              <p:ext uri="{D42A27DB-BD31-4B8C-83A1-F6EECF244321}">
                <p14:modId xmlns:p14="http://schemas.microsoft.com/office/powerpoint/2010/main" val="494411485"/>
              </p:ext>
            </p:extLst>
          </p:nvPr>
        </p:nvGraphicFramePr>
        <p:xfrm>
          <a:off x="5220182" y="646331"/>
          <a:ext cx="6880378" cy="3657600"/>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41126">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1297375">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Get info gain from the three conditions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ig_aud_sentiment = hybrid_analysis(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aud_sentiment,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True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"Audience Sentiment"</a:t>
                      </a: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Audience sentiment</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ig_aud_score = hybrid_analysis(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aud_score,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False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"Audience Score"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AA4926"/>
                          </a:solidFill>
                          <a:effectLst/>
                          <a:latin typeface="Courier New" panose="02070309020205020404" pitchFamily="49" charset="0"/>
                          <a:ea typeface="DengXian" panose="02010600030101010101" pitchFamily="2" charset="-122"/>
                          <a:cs typeface="Courier New" panose="02070309020205020404" pitchFamily="49" charset="0"/>
                        </a:rPr>
                        <a:t>degree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0.4</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Audience score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ig_critics_score = hybrid_analysis(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critics_score,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False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"Critics Score"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AA4926"/>
                          </a:solidFill>
                          <a:effectLst/>
                          <a:latin typeface="Courier New" panose="02070309020205020404" pitchFamily="49" charset="0"/>
                          <a:ea typeface="DengXian" panose="02010600030101010101" pitchFamily="2" charset="-122"/>
                          <a:cs typeface="Courier New" panose="02070309020205020404" pitchFamily="49" charset="0"/>
                        </a:rPr>
                        <a:t>degree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0.5</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Critics score</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Tree>
    <p:extLst>
      <p:ext uri="{BB962C8B-B14F-4D97-AF65-F5344CB8AC3E}">
        <p14:creationId xmlns:p14="http://schemas.microsoft.com/office/powerpoint/2010/main" val="233147431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endParaRPr kumimoji="1" lang="zh-CN" altLang="en-US"/>
          </a:p>
        </p:txBody>
      </p:sp>
      <p:grpSp>
        <p:nvGrpSpPr>
          <p:cNvPr id="23" name="组合 22">
            <a:extLst>
              <a:ext uri="{FF2B5EF4-FFF2-40B4-BE49-F238E27FC236}">
                <a16:creationId xmlns:a16="http://schemas.microsoft.com/office/drawing/2014/main" id="{FD162B48-87BF-8072-FD0E-30792DF07E71}"/>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24" name="圆角矩形 23">
              <a:extLst>
                <a:ext uri="{FF2B5EF4-FFF2-40B4-BE49-F238E27FC236}">
                  <a16:creationId xmlns:a16="http://schemas.microsoft.com/office/drawing/2014/main" id="{AD1AC328-B84A-D0A3-284F-5BEAA49ECD80}"/>
                </a:ext>
              </a:extLst>
            </p:cNvPr>
            <p:cNvSpPr/>
            <p:nvPr/>
          </p:nvSpPr>
          <p:spPr>
            <a:xfrm>
              <a:off x="7988531" y="1335024"/>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25" name="圆角矩形 24">
              <a:extLst>
                <a:ext uri="{FF2B5EF4-FFF2-40B4-BE49-F238E27FC236}">
                  <a16:creationId xmlns:a16="http://schemas.microsoft.com/office/drawing/2014/main" id="{88342050-669F-83D7-E280-EE7DE106B569}"/>
                </a:ext>
              </a:extLst>
            </p:cNvPr>
            <p:cNvSpPr/>
            <p:nvPr/>
          </p:nvSpPr>
          <p:spPr>
            <a:xfrm>
              <a:off x="7988530" y="3100647"/>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26" name="圆角矩形 25">
              <a:extLst>
                <a:ext uri="{FF2B5EF4-FFF2-40B4-BE49-F238E27FC236}">
                  <a16:creationId xmlns:a16="http://schemas.microsoft.com/office/drawing/2014/main" id="{F25DAAA9-BC66-2981-65EA-0FC97C2ED641}"/>
                </a:ext>
              </a:extLst>
            </p:cNvPr>
            <p:cNvSpPr/>
            <p:nvPr/>
          </p:nvSpPr>
          <p:spPr>
            <a:xfrm>
              <a:off x="7988530" y="4866270"/>
              <a:ext cx="1321723" cy="65670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27" name="矩形 26">
              <a:extLst>
                <a:ext uri="{FF2B5EF4-FFF2-40B4-BE49-F238E27FC236}">
                  <a16:creationId xmlns:a16="http://schemas.microsoft.com/office/drawing/2014/main" id="{78C9D3AC-F5C7-6A07-37D4-F1D1580FE22A}"/>
                </a:ext>
              </a:extLst>
            </p:cNvPr>
            <p:cNvSpPr/>
            <p:nvPr/>
          </p:nvSpPr>
          <p:spPr>
            <a:xfrm>
              <a:off x="8154782" y="2379102"/>
              <a:ext cx="989215" cy="3341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28" name="矩形 27">
              <a:extLst>
                <a:ext uri="{FF2B5EF4-FFF2-40B4-BE49-F238E27FC236}">
                  <a16:creationId xmlns:a16="http://schemas.microsoft.com/office/drawing/2014/main" id="{3C552848-E45E-368B-C389-AFB6A313A7CE}"/>
                </a:ext>
              </a:extLst>
            </p:cNvPr>
            <p:cNvSpPr/>
            <p:nvPr/>
          </p:nvSpPr>
          <p:spPr>
            <a:xfrm>
              <a:off x="8030090" y="4084043"/>
              <a:ext cx="1238597" cy="4580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29" name="矩形 28">
              <a:extLst>
                <a:ext uri="{FF2B5EF4-FFF2-40B4-BE49-F238E27FC236}">
                  <a16:creationId xmlns:a16="http://schemas.microsoft.com/office/drawing/2014/main" id="{35D846A4-1B47-2350-B0EC-096460A9FF0D}"/>
                </a:ext>
              </a:extLst>
            </p:cNvPr>
            <p:cNvSpPr/>
            <p:nvPr/>
          </p:nvSpPr>
          <p:spPr>
            <a:xfrm>
              <a:off x="8154782" y="670421"/>
              <a:ext cx="989215" cy="3341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30" name="直线箭头连接符 29">
              <a:extLst>
                <a:ext uri="{FF2B5EF4-FFF2-40B4-BE49-F238E27FC236}">
                  <a16:creationId xmlns:a16="http://schemas.microsoft.com/office/drawing/2014/main" id="{B15FE722-3FC9-DB38-CC90-E77B6403F4E0}"/>
                </a:ext>
              </a:extLst>
            </p:cNvPr>
            <p:cNvCxnSpPr>
              <a:stCxn id="29" idx="2"/>
              <a:endCxn id="24"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2AED5548-FD10-EB5A-03E0-CE140773CC15}"/>
                </a:ext>
              </a:extLst>
            </p:cNvPr>
            <p:cNvCxnSpPr>
              <a:cxnSpLocks/>
              <a:stCxn id="24" idx="2"/>
              <a:endCxn id="27"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9D82159-FCAA-C8C0-31A0-0352EE88626E}"/>
                </a:ext>
              </a:extLst>
            </p:cNvPr>
            <p:cNvCxnSpPr>
              <a:cxnSpLocks/>
              <a:stCxn id="27" idx="2"/>
              <a:endCxn id="25"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9CA17CE-848C-BEF6-6A7F-E38D63904B36}"/>
                </a:ext>
              </a:extLst>
            </p:cNvPr>
            <p:cNvCxnSpPr>
              <a:cxnSpLocks/>
              <a:stCxn id="25" idx="2"/>
              <a:endCxn id="28"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1FD549F-9BA5-7CD5-C2C9-22196A6EDCF3}"/>
                </a:ext>
              </a:extLst>
            </p:cNvPr>
            <p:cNvCxnSpPr>
              <a:cxnSpLocks/>
              <a:stCxn id="28" idx="2"/>
              <a:endCxn id="26"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FA62A3E4-88D2-0560-8C95-18F58CE4100C}"/>
              </a:ext>
            </a:extLst>
          </p:cNvPr>
          <p:cNvSpPr/>
          <p:nvPr/>
        </p:nvSpPr>
        <p:spPr>
          <a:xfrm>
            <a:off x="7903318" y="881150"/>
            <a:ext cx="1675020" cy="3216817"/>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5981172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Total</a:t>
            </a:r>
            <a:r>
              <a:rPr kumimoji="1" lang="zh-CN" altLang="en-US"/>
              <a:t> </a:t>
            </a:r>
            <a:r>
              <a:rPr kumimoji="1" lang="en-US" altLang="zh-CN"/>
              <a:t>Ranking:</a:t>
            </a:r>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2987040"/>
            <a:ext cx="4639945" cy="883920"/>
          </a:xfrm>
          <a:prstGeom prst="rect">
            <a:avLst/>
          </a:prstGeom>
        </p:spPr>
      </p:pic>
    </p:spTree>
    <p:extLst>
      <p:ext uri="{BB962C8B-B14F-4D97-AF65-F5344CB8AC3E}">
        <p14:creationId xmlns:p14="http://schemas.microsoft.com/office/powerpoint/2010/main" val="25691905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4.1</a:t>
            </a:r>
            <a:r>
              <a:rPr kumimoji="1" lang="zh-CN" altLang="en-US"/>
              <a:t> </a:t>
            </a:r>
            <a:r>
              <a:rPr kumimoji="1" lang="en-US" altLang="zh-CN"/>
              <a:t>Critics</a:t>
            </a:r>
            <a:r>
              <a:rPr kumimoji="1" lang="zh-CN" altLang="en-US"/>
              <a:t> </a:t>
            </a:r>
            <a:r>
              <a:rPr kumimoji="1" lang="en-US" altLang="zh-CN"/>
              <a:t>Score</a:t>
            </a:r>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143256"/>
            <a:ext cx="4639945" cy="883920"/>
          </a:xfrm>
          <a:prstGeom prst="rect">
            <a:avLst/>
          </a:prstGeom>
        </p:spPr>
      </p:pic>
      <p:sp>
        <p:nvSpPr>
          <p:cNvPr id="4" name="文本框 3">
            <a:extLst>
              <a:ext uri="{FF2B5EF4-FFF2-40B4-BE49-F238E27FC236}">
                <a16:creationId xmlns:a16="http://schemas.microsoft.com/office/drawing/2014/main" id="{F96C9D55-0843-6969-5A67-869237F1E442}"/>
              </a:ext>
            </a:extLst>
          </p:cNvPr>
          <p:cNvSpPr txBox="1"/>
          <p:nvPr/>
        </p:nvSpPr>
        <p:spPr>
          <a:xfrm>
            <a:off x="5475316" y="1073756"/>
            <a:ext cx="6716684" cy="1200329"/>
          </a:xfrm>
          <a:prstGeom prst="rect">
            <a:avLst/>
          </a:prstGeom>
          <a:noFill/>
        </p:spPr>
        <p:txBody>
          <a:bodyPr wrap="square" rtlCol="0">
            <a:spAutoFit/>
          </a:bodyPr>
          <a:lstStyle/>
          <a:p>
            <a:r>
              <a:rPr kumimoji="1" lang="en-US" altLang="zh-CN"/>
              <a:t>Critic Score is the purest. By inspecting the detailed data, we can see that the entropy of small and large part is zero, meaning that it is well-classified in the two parts. In deed, the information gain of entropy is the highest. </a:t>
            </a:r>
            <a:endParaRPr kumimoji="1" lang="zh-CN" altLang="en-US"/>
          </a:p>
        </p:txBody>
      </p:sp>
      <p:pic>
        <p:nvPicPr>
          <p:cNvPr id="6" name="Picture 1">
            <a:extLst>
              <a:ext uri="{FF2B5EF4-FFF2-40B4-BE49-F238E27FC236}">
                <a16:creationId xmlns:a16="http://schemas.microsoft.com/office/drawing/2014/main" id="{52742166-E6BD-460B-8D02-8ED3103D8044}"/>
              </a:ext>
            </a:extLst>
          </p:cNvPr>
          <p:cNvPicPr>
            <a:picLocks noChangeAspect="1"/>
          </p:cNvPicPr>
          <p:nvPr/>
        </p:nvPicPr>
        <p:blipFill>
          <a:blip r:embed="rId3"/>
          <a:stretch>
            <a:fillRect/>
          </a:stretch>
        </p:blipFill>
        <p:spPr>
          <a:xfrm>
            <a:off x="7254242" y="2535353"/>
            <a:ext cx="3132041" cy="3993222"/>
          </a:xfrm>
          <a:prstGeom prst="rect">
            <a:avLst/>
          </a:prstGeom>
        </p:spPr>
      </p:pic>
    </p:spTree>
    <p:extLst>
      <p:ext uri="{BB962C8B-B14F-4D97-AF65-F5344CB8AC3E}">
        <p14:creationId xmlns:p14="http://schemas.microsoft.com/office/powerpoint/2010/main" val="383127434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4.2</a:t>
            </a:r>
            <a:r>
              <a:rPr kumimoji="1" lang="zh-CN" altLang="en-US"/>
              <a:t> </a:t>
            </a:r>
            <a:r>
              <a:rPr kumimoji="1" lang="en-US" altLang="zh-CN"/>
              <a:t>Audience</a:t>
            </a:r>
            <a:r>
              <a:rPr kumimoji="1" lang="zh-CN" altLang="en-US"/>
              <a:t> </a:t>
            </a:r>
            <a:r>
              <a:rPr kumimoji="1" lang="en-US" altLang="zh-CN"/>
              <a:t>Score</a:t>
            </a:r>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143256"/>
            <a:ext cx="4639945" cy="883920"/>
          </a:xfrm>
          <a:prstGeom prst="rect">
            <a:avLst/>
          </a:prstGeom>
        </p:spPr>
      </p:pic>
      <p:sp>
        <p:nvSpPr>
          <p:cNvPr id="4" name="文本框 3">
            <a:extLst>
              <a:ext uri="{FF2B5EF4-FFF2-40B4-BE49-F238E27FC236}">
                <a16:creationId xmlns:a16="http://schemas.microsoft.com/office/drawing/2014/main" id="{F96C9D55-0843-6969-5A67-869237F1E442}"/>
              </a:ext>
            </a:extLst>
          </p:cNvPr>
          <p:cNvSpPr txBox="1"/>
          <p:nvPr/>
        </p:nvSpPr>
        <p:spPr>
          <a:xfrm>
            <a:off x="5489556" y="1027176"/>
            <a:ext cx="6716684" cy="1754326"/>
          </a:xfrm>
          <a:prstGeom prst="rect">
            <a:avLst/>
          </a:prstGeom>
          <a:noFill/>
        </p:spPr>
        <p:txBody>
          <a:bodyPr wrap="square" rtlCol="0">
            <a:spAutoFit/>
          </a:bodyPr>
          <a:lstStyle/>
          <a:p>
            <a:r>
              <a:rPr kumimoji="1" lang="en-US" altLang="zh-CN"/>
              <a:t>	Audience Score is the second purest. However, it is still significantly smaller than the information gain from the Critics Score. We can see that the dividing condition of small and medium is roughly the same, while the entropy of large section is significantly lower (around 0.16 compared to around 0.29). This means that the large section has a better classification than the other two.</a:t>
            </a:r>
            <a:endParaRPr kumimoji="1" lang="zh-CN" altLang="en-US"/>
          </a:p>
        </p:txBody>
      </p:sp>
      <p:pic>
        <p:nvPicPr>
          <p:cNvPr id="8" name="Picture 1">
            <a:extLst>
              <a:ext uri="{FF2B5EF4-FFF2-40B4-BE49-F238E27FC236}">
                <a16:creationId xmlns:a16="http://schemas.microsoft.com/office/drawing/2014/main" id="{B161704E-4854-331C-1D05-009B6625C561}"/>
              </a:ext>
            </a:extLst>
          </p:cNvPr>
          <p:cNvPicPr>
            <a:picLocks noChangeAspect="1"/>
          </p:cNvPicPr>
          <p:nvPr/>
        </p:nvPicPr>
        <p:blipFill>
          <a:blip r:embed="rId3"/>
          <a:stretch>
            <a:fillRect/>
          </a:stretch>
        </p:blipFill>
        <p:spPr>
          <a:xfrm>
            <a:off x="7254242" y="2781502"/>
            <a:ext cx="3135339" cy="3842641"/>
          </a:xfrm>
          <a:prstGeom prst="rect">
            <a:avLst/>
          </a:prstGeom>
        </p:spPr>
      </p:pic>
    </p:spTree>
    <p:extLst>
      <p:ext uri="{BB962C8B-B14F-4D97-AF65-F5344CB8AC3E}">
        <p14:creationId xmlns:p14="http://schemas.microsoft.com/office/powerpoint/2010/main" val="275515860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4.2</a:t>
            </a:r>
            <a:r>
              <a:rPr kumimoji="1" lang="zh-CN" altLang="en-US"/>
              <a:t> </a:t>
            </a:r>
            <a:r>
              <a:rPr kumimoji="1" lang="en-US" altLang="zh-CN"/>
              <a:t>Audience</a:t>
            </a:r>
            <a:r>
              <a:rPr kumimoji="1" lang="zh-CN" altLang="en-US"/>
              <a:t> </a:t>
            </a:r>
            <a:r>
              <a:rPr kumimoji="1" lang="en-US" altLang="zh-CN"/>
              <a:t>Score</a:t>
            </a:r>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143256"/>
            <a:ext cx="4639945" cy="883920"/>
          </a:xfrm>
          <a:prstGeom prst="rect">
            <a:avLst/>
          </a:prstGeom>
        </p:spPr>
      </p:pic>
      <p:sp>
        <p:nvSpPr>
          <p:cNvPr id="4" name="文本框 3">
            <a:extLst>
              <a:ext uri="{FF2B5EF4-FFF2-40B4-BE49-F238E27FC236}">
                <a16:creationId xmlns:a16="http://schemas.microsoft.com/office/drawing/2014/main" id="{F96C9D55-0843-6969-5A67-869237F1E442}"/>
              </a:ext>
            </a:extLst>
          </p:cNvPr>
          <p:cNvSpPr txBox="1"/>
          <p:nvPr/>
        </p:nvSpPr>
        <p:spPr>
          <a:xfrm>
            <a:off x="5489556" y="1168554"/>
            <a:ext cx="6716684" cy="1477328"/>
          </a:xfrm>
          <a:prstGeom prst="rect">
            <a:avLst/>
          </a:prstGeom>
          <a:noFill/>
        </p:spPr>
        <p:txBody>
          <a:bodyPr wrap="square" rtlCol="0">
            <a:spAutoFit/>
          </a:bodyPr>
          <a:lstStyle/>
          <a:p>
            <a:r>
              <a:rPr kumimoji="1" lang="en-US" altLang="zh-CN"/>
              <a:t>	Audience Sentiment has the lowest purity, yet it’s at the same metering level of Audience Score. The two condition situations (negative and positive) both has quite high an entropy, meaning the dividing is indeed not very ideal. This indicates that the audience sentiment doesn’t quite match with the critics one.</a:t>
            </a:r>
            <a:endParaRPr kumimoji="1" lang="zh-CN" altLang="en-US"/>
          </a:p>
        </p:txBody>
      </p:sp>
      <p:pic>
        <p:nvPicPr>
          <p:cNvPr id="7" name="Picture 1">
            <a:extLst>
              <a:ext uri="{FF2B5EF4-FFF2-40B4-BE49-F238E27FC236}">
                <a16:creationId xmlns:a16="http://schemas.microsoft.com/office/drawing/2014/main" id="{5614B4A7-F599-DB09-DAFA-8EC0085A4347}"/>
              </a:ext>
            </a:extLst>
          </p:cNvPr>
          <p:cNvPicPr>
            <a:picLocks noChangeAspect="1"/>
          </p:cNvPicPr>
          <p:nvPr/>
        </p:nvPicPr>
        <p:blipFill>
          <a:blip r:embed="rId3"/>
          <a:stretch>
            <a:fillRect/>
          </a:stretch>
        </p:blipFill>
        <p:spPr>
          <a:xfrm>
            <a:off x="7147559" y="2787260"/>
            <a:ext cx="3400678" cy="3020840"/>
          </a:xfrm>
          <a:prstGeom prst="rect">
            <a:avLst/>
          </a:prstGeom>
        </p:spPr>
      </p:pic>
    </p:spTree>
    <p:extLst>
      <p:ext uri="{BB962C8B-B14F-4D97-AF65-F5344CB8AC3E}">
        <p14:creationId xmlns:p14="http://schemas.microsoft.com/office/powerpoint/2010/main" val="380439131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4B148-8BCB-AB37-998A-2D16A0C14DED}"/>
              </a:ext>
            </a:extLst>
          </p:cNvPr>
          <p:cNvSpPr txBox="1">
            <a:spLocks/>
          </p:cNvSpPr>
          <p:nvPr/>
        </p:nvSpPr>
        <p:spPr>
          <a:xfrm>
            <a:off x="309233" y="3835492"/>
            <a:ext cx="3818805" cy="678319"/>
          </a:xfrm>
          <a:prstGeom prst="rect">
            <a:avLst/>
          </a:prstGeom>
        </p:spPr>
        <p:txBody>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kumimoji="1" lang="en-US" altLang="zh-CN">
                <a:solidFill>
                  <a:schemeClr val="bg1"/>
                </a:solidFill>
              </a:rPr>
              <a:t>Thank</a:t>
            </a:r>
            <a:r>
              <a:rPr kumimoji="1" lang="zh-CN" altLang="en-US">
                <a:solidFill>
                  <a:schemeClr val="bg1"/>
                </a:solidFill>
              </a:rPr>
              <a:t> </a:t>
            </a:r>
            <a:r>
              <a:rPr kumimoji="1" lang="en-US" altLang="zh-CN">
                <a:solidFill>
                  <a:schemeClr val="bg1"/>
                </a:solidFill>
              </a:rPr>
              <a:t>You!</a:t>
            </a:r>
            <a:endParaRPr kumimoji="1" lang="zh-CN" altLang="en-US">
              <a:solidFill>
                <a:schemeClr val="bg1"/>
              </a:solidFill>
            </a:endParaRPr>
          </a:p>
        </p:txBody>
      </p:sp>
    </p:spTree>
    <p:extLst>
      <p:ext uri="{BB962C8B-B14F-4D97-AF65-F5344CB8AC3E}">
        <p14:creationId xmlns:p14="http://schemas.microsoft.com/office/powerpoint/2010/main" val="60063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C1571-49CC-46F5-54EC-A2F8DD9A411A}"/>
              </a:ext>
            </a:extLst>
          </p:cNvPr>
          <p:cNvSpPr>
            <a:spLocks noGrp="1"/>
          </p:cNvSpPr>
          <p:nvPr>
            <p:ph type="title"/>
          </p:nvPr>
        </p:nvSpPr>
        <p:spPr/>
        <p:txBody>
          <a:bodyPr/>
          <a:lstStyle/>
          <a:p>
            <a:r>
              <a:rPr kumimoji="1" lang="en-US" altLang="zh-CN"/>
              <a:t>Project</a:t>
            </a:r>
            <a:r>
              <a:rPr kumimoji="1" lang="zh-CN" altLang="en-US"/>
              <a:t> </a:t>
            </a:r>
            <a:r>
              <a:rPr kumimoji="1" lang="en-US" altLang="zh-CN"/>
              <a:t>Process</a:t>
            </a:r>
            <a:endParaRPr kumimoji="1" lang="zh-CN" altLang="en-US"/>
          </a:p>
        </p:txBody>
      </p:sp>
      <p:sp>
        <p:nvSpPr>
          <p:cNvPr id="3" name="内容占位符 2">
            <a:extLst>
              <a:ext uri="{FF2B5EF4-FFF2-40B4-BE49-F238E27FC236}">
                <a16:creationId xmlns:a16="http://schemas.microsoft.com/office/drawing/2014/main" id="{F6A9C9AD-4F20-BEF9-6715-1FBBBD0741A2}"/>
              </a:ext>
            </a:extLst>
          </p:cNvPr>
          <p:cNvSpPr>
            <a:spLocks noGrp="1"/>
          </p:cNvSpPr>
          <p:nvPr>
            <p:ph idx="1"/>
          </p:nvPr>
        </p:nvSpPr>
        <p:spPr/>
        <p:txBody>
          <a:bodyPr>
            <a:normAutofit fontScale="92500" lnSpcReduction="10000"/>
          </a:bodyPr>
          <a:lstStyle/>
          <a:p>
            <a:r>
              <a:rPr lang="en-US" altLang="zh-CN" dirty="0"/>
              <a:t>Crawler</a:t>
            </a:r>
          </a:p>
          <a:p>
            <a:pPr lvl="1"/>
            <a:r>
              <a:rPr lang="en-US" altLang="zh-CN" dirty="0"/>
              <a:t>Crawl</a:t>
            </a:r>
            <a:r>
              <a:rPr lang="zh-CN" altLang="en-US" dirty="0"/>
              <a:t> </a:t>
            </a:r>
            <a:r>
              <a:rPr lang="en-US" altLang="zh-CN" dirty="0"/>
              <a:t>information from the rotten tomatoes’ website;</a:t>
            </a:r>
          </a:p>
          <a:p>
            <a:pPr lvl="1"/>
            <a:r>
              <a:rPr lang="en-US" altLang="zh-CN" dirty="0"/>
              <a:t>Crawls</a:t>
            </a:r>
            <a:r>
              <a:rPr lang="zh-CN" altLang="en-US" dirty="0"/>
              <a:t> </a:t>
            </a:r>
            <a:r>
              <a:rPr lang="en-US" altLang="zh-CN" dirty="0"/>
              <a:t>the top 100 + movies;</a:t>
            </a:r>
          </a:p>
          <a:p>
            <a:r>
              <a:rPr lang="en-US" altLang="zh-CN" dirty="0"/>
              <a:t>Evaluation</a:t>
            </a:r>
          </a:p>
          <a:p>
            <a:pPr lvl="1"/>
            <a:r>
              <a:rPr lang="en-US" altLang="zh-CN" dirty="0"/>
              <a:t>We develop the evaluation algorithm using python;</a:t>
            </a:r>
          </a:p>
          <a:p>
            <a:pPr lvl="1"/>
            <a:r>
              <a:rPr lang="en-US" altLang="zh-CN" dirty="0"/>
              <a:t>Uses entropy &amp; information gain as the measurement of purity;</a:t>
            </a:r>
          </a:p>
          <a:p>
            <a:r>
              <a:rPr lang="en-US" altLang="zh-CN" dirty="0"/>
              <a:t>Conclusion</a:t>
            </a:r>
          </a:p>
          <a:p>
            <a:pPr lvl="1"/>
            <a:r>
              <a:rPr lang="en-US" altLang="zh-CN" dirty="0"/>
              <a:t>We then derives a sequence of dividing conditions based on its purity;</a:t>
            </a:r>
          </a:p>
          <a:p>
            <a:pPr lvl="1"/>
            <a:r>
              <a:rPr lang="en-US" altLang="zh-CN" dirty="0"/>
              <a:t>We may get extra information.</a:t>
            </a:r>
            <a:endParaRPr lang="zh-CN" altLang="en-US" dirty="0"/>
          </a:p>
          <a:p>
            <a:endParaRPr kumimoji="1" lang="zh-CN" altLang="en-US"/>
          </a:p>
        </p:txBody>
      </p:sp>
      <p:grpSp>
        <p:nvGrpSpPr>
          <p:cNvPr id="25" name="组合 24">
            <a:extLst>
              <a:ext uri="{FF2B5EF4-FFF2-40B4-BE49-F238E27FC236}">
                <a16:creationId xmlns:a16="http://schemas.microsoft.com/office/drawing/2014/main" id="{DCFCE60F-4939-780B-EE08-C5ABD0264475}"/>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4" name="圆角矩形 3">
              <a:extLst>
                <a:ext uri="{FF2B5EF4-FFF2-40B4-BE49-F238E27FC236}">
                  <a16:creationId xmlns:a16="http://schemas.microsoft.com/office/drawing/2014/main" id="{C2338F13-E330-7DEB-E2AF-79D80F12EB0E}"/>
                </a:ext>
              </a:extLst>
            </p:cNvPr>
            <p:cNvSpPr/>
            <p:nvPr/>
          </p:nvSpPr>
          <p:spPr>
            <a:xfrm>
              <a:off x="7988531" y="1335024"/>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5" name="圆角矩形 4">
              <a:extLst>
                <a:ext uri="{FF2B5EF4-FFF2-40B4-BE49-F238E27FC236}">
                  <a16:creationId xmlns:a16="http://schemas.microsoft.com/office/drawing/2014/main" id="{C15F0932-1BB3-1406-8B0C-A48189A601C6}"/>
                </a:ext>
              </a:extLst>
            </p:cNvPr>
            <p:cNvSpPr/>
            <p:nvPr/>
          </p:nvSpPr>
          <p:spPr>
            <a:xfrm>
              <a:off x="7988530" y="3100647"/>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6" name="圆角矩形 5">
              <a:extLst>
                <a:ext uri="{FF2B5EF4-FFF2-40B4-BE49-F238E27FC236}">
                  <a16:creationId xmlns:a16="http://schemas.microsoft.com/office/drawing/2014/main" id="{9590BC15-A65A-BF6E-C72B-C06AE18AA59D}"/>
                </a:ext>
              </a:extLst>
            </p:cNvPr>
            <p:cNvSpPr/>
            <p:nvPr/>
          </p:nvSpPr>
          <p:spPr>
            <a:xfrm>
              <a:off x="7988530" y="4866270"/>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8" name="矩形 7">
              <a:extLst>
                <a:ext uri="{FF2B5EF4-FFF2-40B4-BE49-F238E27FC236}">
                  <a16:creationId xmlns:a16="http://schemas.microsoft.com/office/drawing/2014/main" id="{80D9CE45-F1E6-3A26-4A04-1D40D7CC31D1}"/>
                </a:ext>
              </a:extLst>
            </p:cNvPr>
            <p:cNvSpPr/>
            <p:nvPr/>
          </p:nvSpPr>
          <p:spPr>
            <a:xfrm>
              <a:off x="8154782" y="2379102"/>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9" name="矩形 8">
              <a:extLst>
                <a:ext uri="{FF2B5EF4-FFF2-40B4-BE49-F238E27FC236}">
                  <a16:creationId xmlns:a16="http://schemas.microsoft.com/office/drawing/2014/main" id="{68F8D32B-DEE9-4063-3A43-4A15C42ADBDE}"/>
                </a:ext>
              </a:extLst>
            </p:cNvPr>
            <p:cNvSpPr/>
            <p:nvPr/>
          </p:nvSpPr>
          <p:spPr>
            <a:xfrm>
              <a:off x="8030090" y="4084043"/>
              <a:ext cx="1238597" cy="4580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10" name="矩形 9">
              <a:extLst>
                <a:ext uri="{FF2B5EF4-FFF2-40B4-BE49-F238E27FC236}">
                  <a16:creationId xmlns:a16="http://schemas.microsoft.com/office/drawing/2014/main" id="{0EDBFF32-43DE-1C95-1F00-42F9603F22D9}"/>
                </a:ext>
              </a:extLst>
            </p:cNvPr>
            <p:cNvSpPr/>
            <p:nvPr/>
          </p:nvSpPr>
          <p:spPr>
            <a:xfrm>
              <a:off x="8154782" y="670421"/>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12" name="直线箭头连接符 11">
              <a:extLst>
                <a:ext uri="{FF2B5EF4-FFF2-40B4-BE49-F238E27FC236}">
                  <a16:creationId xmlns:a16="http://schemas.microsoft.com/office/drawing/2014/main" id="{E499DB2C-B3FB-4527-199F-1C4F75051560}"/>
                </a:ext>
              </a:extLst>
            </p:cNvPr>
            <p:cNvCxnSpPr>
              <a:stCxn id="10" idx="2"/>
              <a:endCxn id="4"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8A9C3B4-2BCA-0438-E409-8DA708FF0285}"/>
                </a:ext>
              </a:extLst>
            </p:cNvPr>
            <p:cNvCxnSpPr>
              <a:cxnSpLocks/>
              <a:stCxn id="4" idx="2"/>
              <a:endCxn id="8"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3540445-D205-0FF7-E9DC-E62D46165044}"/>
                </a:ext>
              </a:extLst>
            </p:cNvPr>
            <p:cNvCxnSpPr>
              <a:cxnSpLocks/>
              <a:stCxn id="8" idx="2"/>
              <a:endCxn id="5"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39E23A92-2235-7F3B-400C-C9084E2412F5}"/>
                </a:ext>
              </a:extLst>
            </p:cNvPr>
            <p:cNvCxnSpPr>
              <a:cxnSpLocks/>
              <a:stCxn id="5" idx="2"/>
              <a:endCxn id="9"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1C15C16E-6BC1-8283-DE37-C7869C445DDC}"/>
                </a:ext>
              </a:extLst>
            </p:cNvPr>
            <p:cNvCxnSpPr>
              <a:cxnSpLocks/>
              <a:stCxn id="9" idx="2"/>
              <a:endCxn id="6"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4483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8573B-EAA7-3DCD-FCEB-4B6837C9EC75}"/>
              </a:ext>
            </a:extLst>
          </p:cNvPr>
          <p:cNvSpPr>
            <a:spLocks noGrp="1"/>
          </p:cNvSpPr>
          <p:nvPr>
            <p:ph type="title"/>
          </p:nvPr>
        </p:nvSpPr>
        <p:spPr/>
        <p:txBody>
          <a:bodyPr/>
          <a:lstStyle/>
          <a:p>
            <a:r>
              <a:rPr lang="en-US" altLang="zh-CN"/>
              <a:t>Draft</a:t>
            </a:r>
            <a:endParaRPr lang="zh-CN" altLang="en-US"/>
          </a:p>
        </p:txBody>
      </p:sp>
      <p:sp>
        <p:nvSpPr>
          <p:cNvPr id="3" name="内容占位符 2">
            <a:extLst>
              <a:ext uri="{FF2B5EF4-FFF2-40B4-BE49-F238E27FC236}">
                <a16:creationId xmlns:a16="http://schemas.microsoft.com/office/drawing/2014/main" id="{1BB55711-6E3A-7205-A3F3-D7B95F4308A9}"/>
              </a:ext>
            </a:extLst>
          </p:cNvPr>
          <p:cNvSpPr>
            <a:spLocks noGrp="1"/>
          </p:cNvSpPr>
          <p:nvPr>
            <p:ph idx="1"/>
          </p:nvPr>
        </p:nvSpPr>
        <p:spPr/>
        <p:txBody>
          <a:bodyPr/>
          <a:lstStyle/>
          <a:p>
            <a:r>
              <a:rPr lang="en-US" altLang="zh-CN"/>
              <a:t>Don’t</a:t>
            </a:r>
            <a:r>
              <a:rPr lang="zh-CN" altLang="en-US"/>
              <a:t> </a:t>
            </a:r>
            <a:r>
              <a:rPr lang="en-US" altLang="zh-CN"/>
              <a:t>delete</a:t>
            </a:r>
            <a:r>
              <a:rPr lang="zh-CN" altLang="en-US"/>
              <a:t> </a:t>
            </a:r>
            <a:r>
              <a:rPr lang="en-US" altLang="zh-CN"/>
              <a:t>it,</a:t>
            </a:r>
            <a:r>
              <a:rPr lang="zh-CN" altLang="en-US"/>
              <a:t> </a:t>
            </a:r>
            <a:r>
              <a:rPr lang="en-US" altLang="zh-CN"/>
              <a:t>but</a:t>
            </a:r>
            <a:r>
              <a:rPr lang="zh-CN" altLang="en-US"/>
              <a:t> </a:t>
            </a:r>
            <a:r>
              <a:rPr lang="en-US" altLang="zh-CN"/>
              <a:t>don’t</a:t>
            </a:r>
            <a:r>
              <a:rPr lang="zh-CN" altLang="en-US"/>
              <a:t> </a:t>
            </a:r>
            <a:r>
              <a:rPr lang="en-US" altLang="zh-CN"/>
              <a:t>use</a:t>
            </a:r>
            <a:r>
              <a:rPr lang="zh-CN" altLang="en-US"/>
              <a:t> </a:t>
            </a:r>
            <a:r>
              <a:rPr lang="en-US" altLang="zh-CN"/>
              <a:t>it</a:t>
            </a:r>
            <a:r>
              <a:rPr lang="zh-CN" altLang="en-US"/>
              <a:t> </a:t>
            </a:r>
            <a:r>
              <a:rPr lang="en-US" altLang="zh-CN"/>
              <a:t>either.</a:t>
            </a:r>
            <a:endParaRPr lang="zh-CN" altLang="en-US"/>
          </a:p>
        </p:txBody>
      </p:sp>
      <p:grpSp>
        <p:nvGrpSpPr>
          <p:cNvPr id="4" name="组合 3">
            <a:extLst>
              <a:ext uri="{FF2B5EF4-FFF2-40B4-BE49-F238E27FC236}">
                <a16:creationId xmlns:a16="http://schemas.microsoft.com/office/drawing/2014/main" id="{3121F4A2-A00E-7C33-C8B9-7D83C4459CB5}"/>
              </a:ext>
            </a:extLst>
          </p:cNvPr>
          <p:cNvGrpSpPr/>
          <p:nvPr/>
        </p:nvGrpSpPr>
        <p:grpSpPr>
          <a:xfrm>
            <a:off x="5293626" y="355064"/>
            <a:ext cx="6866057" cy="2807779"/>
            <a:chOff x="5293626" y="355064"/>
            <a:chExt cx="6866057" cy="2807779"/>
          </a:xfrm>
        </p:grpSpPr>
        <p:grpSp>
          <p:nvGrpSpPr>
            <p:cNvPr id="5" name="组合 4">
              <a:extLst>
                <a:ext uri="{FF2B5EF4-FFF2-40B4-BE49-F238E27FC236}">
                  <a16:creationId xmlns:a16="http://schemas.microsoft.com/office/drawing/2014/main" id="{178B9142-55E9-B4B7-D6ED-C9F358A0C601}"/>
                </a:ext>
              </a:extLst>
            </p:cNvPr>
            <p:cNvGrpSpPr/>
            <p:nvPr/>
          </p:nvGrpSpPr>
          <p:grpSpPr>
            <a:xfrm>
              <a:off x="5293626" y="2084832"/>
              <a:ext cx="3311994" cy="1078011"/>
              <a:chOff x="5293626" y="2084832"/>
              <a:chExt cx="3311994" cy="1078011"/>
            </a:xfrm>
          </p:grpSpPr>
          <p:sp>
            <p:nvSpPr>
              <p:cNvPr id="20" name="文本框 19">
                <a:extLst>
                  <a:ext uri="{FF2B5EF4-FFF2-40B4-BE49-F238E27FC236}">
                    <a16:creationId xmlns:a16="http://schemas.microsoft.com/office/drawing/2014/main" id="{6ACE9B15-9DF3-C2FE-FB48-8408E1E02C42}"/>
                  </a:ext>
                </a:extLst>
              </p:cNvPr>
              <p:cNvSpPr txBox="1"/>
              <p:nvPr/>
            </p:nvSpPr>
            <p:spPr>
              <a:xfrm>
                <a:off x="7412665" y="2701178"/>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positive</a:t>
                </a:r>
              </a:p>
            </p:txBody>
          </p:sp>
          <p:cxnSp>
            <p:nvCxnSpPr>
              <p:cNvPr id="21" name="直线连接符 20">
                <a:extLst>
                  <a:ext uri="{FF2B5EF4-FFF2-40B4-BE49-F238E27FC236}">
                    <a16:creationId xmlns:a16="http://schemas.microsoft.com/office/drawing/2014/main" id="{4D060886-6D07-725A-C244-94201FCBB441}"/>
                  </a:ext>
                </a:extLst>
              </p:cNvPr>
              <p:cNvCxnSpPr>
                <a:cxnSpLocks/>
                <a:stCxn id="7" idx="4"/>
                <a:endCxn id="23" idx="0"/>
              </p:cNvCxnSpPr>
              <p:nvPr/>
            </p:nvCxnSpPr>
            <p:spPr>
              <a:xfrm flipH="1">
                <a:off x="5890104" y="2084832"/>
                <a:ext cx="1071868" cy="6124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B12FAB9A-0FDC-6143-CDC7-A31A3144834E}"/>
                  </a:ext>
                </a:extLst>
              </p:cNvPr>
              <p:cNvCxnSpPr>
                <a:cxnSpLocks/>
                <a:stCxn id="7" idx="4"/>
                <a:endCxn id="20" idx="0"/>
              </p:cNvCxnSpPr>
              <p:nvPr/>
            </p:nvCxnSpPr>
            <p:spPr>
              <a:xfrm>
                <a:off x="6961972" y="2084832"/>
                <a:ext cx="1047171" cy="61634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BEC709-67C1-7D00-3374-B688C1596729}"/>
                  </a:ext>
                </a:extLst>
              </p:cNvPr>
              <p:cNvSpPr txBox="1"/>
              <p:nvPr/>
            </p:nvSpPr>
            <p:spPr>
              <a:xfrm>
                <a:off x="5293626" y="2697276"/>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negative</a:t>
                </a:r>
              </a:p>
            </p:txBody>
          </p:sp>
          <p:sp>
            <p:nvSpPr>
              <p:cNvPr id="24" name="文本框 23">
                <a:extLst>
                  <a:ext uri="{FF2B5EF4-FFF2-40B4-BE49-F238E27FC236}">
                    <a16:creationId xmlns:a16="http://schemas.microsoft.com/office/drawing/2014/main" id="{D181662B-3942-C699-4032-ADCB83C610BF}"/>
                  </a:ext>
                </a:extLst>
              </p:cNvPr>
              <p:cNvSpPr txBox="1"/>
              <p:nvPr/>
            </p:nvSpPr>
            <p:spPr>
              <a:xfrm>
                <a:off x="5890103" y="2206388"/>
                <a:ext cx="437940" cy="369332"/>
              </a:xfrm>
              <a:prstGeom prst="rect">
                <a:avLst/>
              </a:prstGeom>
              <a:noFill/>
            </p:spPr>
            <p:txBody>
              <a:bodyPr wrap="none" rtlCol="0">
                <a:spAutoFit/>
              </a:bodyPr>
              <a:lstStyle/>
              <a:p>
                <a:r>
                  <a:rPr kumimoji="1" lang="en-US" altLang="zh-CN"/>
                  <a:t>10</a:t>
                </a:r>
                <a:endParaRPr kumimoji="1" lang="zh-CN" altLang="en-US"/>
              </a:p>
            </p:txBody>
          </p:sp>
          <p:sp>
            <p:nvSpPr>
              <p:cNvPr id="25" name="文本框 24">
                <a:extLst>
                  <a:ext uri="{FF2B5EF4-FFF2-40B4-BE49-F238E27FC236}">
                    <a16:creationId xmlns:a16="http://schemas.microsoft.com/office/drawing/2014/main" id="{FC920DD7-B1FA-DE31-4AC3-CD14932F54B3}"/>
                  </a:ext>
                </a:extLst>
              </p:cNvPr>
              <p:cNvSpPr txBox="1"/>
              <p:nvPr/>
            </p:nvSpPr>
            <p:spPr>
              <a:xfrm>
                <a:off x="7660937" y="2209197"/>
                <a:ext cx="311304" cy="369332"/>
              </a:xfrm>
              <a:prstGeom prst="rect">
                <a:avLst/>
              </a:prstGeom>
              <a:noFill/>
            </p:spPr>
            <p:txBody>
              <a:bodyPr wrap="none" rtlCol="0">
                <a:spAutoFit/>
              </a:bodyPr>
              <a:lstStyle/>
              <a:p>
                <a:r>
                  <a:rPr kumimoji="1" lang="en-US" altLang="zh-CN"/>
                  <a:t>9</a:t>
                </a:r>
                <a:endParaRPr kumimoji="1" lang="zh-CN" altLang="en-US"/>
              </a:p>
            </p:txBody>
          </p:sp>
        </p:grpSp>
        <p:sp>
          <p:nvSpPr>
            <p:cNvPr id="6" name="椭圆 5">
              <a:extLst>
                <a:ext uri="{FF2B5EF4-FFF2-40B4-BE49-F238E27FC236}">
                  <a16:creationId xmlns:a16="http://schemas.microsoft.com/office/drawing/2014/main" id="{A0C4B4BA-4783-75D7-6DF9-87E6829D43E4}"/>
                </a:ext>
              </a:extLst>
            </p:cNvPr>
            <p:cNvSpPr/>
            <p:nvPr/>
          </p:nvSpPr>
          <p:spPr>
            <a:xfrm>
              <a:off x="7766317" y="355064"/>
              <a:ext cx="1826759" cy="74980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All</a:t>
              </a:r>
              <a:r>
                <a:rPr kumimoji="1" lang="zh-CN" altLang="en-US">
                  <a:solidFill>
                    <a:schemeClr val="tx1"/>
                  </a:solidFill>
                </a:rPr>
                <a:t> </a:t>
              </a:r>
              <a:r>
                <a:rPr kumimoji="1" lang="en-US" altLang="zh-CN">
                  <a:solidFill>
                    <a:schemeClr val="tx1"/>
                  </a:solidFill>
                </a:rPr>
                <a:t>Instances</a:t>
              </a:r>
              <a:endParaRPr kumimoji="1" lang="zh-CN" altLang="en-US">
                <a:solidFill>
                  <a:schemeClr val="tx1"/>
                </a:solidFill>
              </a:endParaRPr>
            </a:p>
          </p:txBody>
        </p:sp>
        <p:sp>
          <p:nvSpPr>
            <p:cNvPr id="7" name="椭圆 6">
              <a:extLst>
                <a:ext uri="{FF2B5EF4-FFF2-40B4-BE49-F238E27FC236}">
                  <a16:creationId xmlns:a16="http://schemas.microsoft.com/office/drawing/2014/main" id="{F02D2CE6-782D-C974-D9F1-88EFB7C6FCB4}"/>
                </a:ext>
              </a:extLst>
            </p:cNvPr>
            <p:cNvSpPr/>
            <p:nvPr/>
          </p:nvSpPr>
          <p:spPr>
            <a:xfrm>
              <a:off x="5578691" y="1565895"/>
              <a:ext cx="2766562" cy="51893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audience_sentiment</a:t>
              </a:r>
              <a:r>
                <a:rPr kumimoji="1" lang="zh-CN" altLang="en-US" sz="1400">
                  <a:solidFill>
                    <a:schemeClr val="tx1"/>
                  </a:solidFill>
                </a:rPr>
                <a:t> </a:t>
              </a:r>
              <a:r>
                <a:rPr kumimoji="1" lang="en-US" altLang="zh-CN" sz="1400">
                  <a:solidFill>
                    <a:schemeClr val="tx1"/>
                  </a:solidFill>
                </a:rPr>
                <a:t>=</a:t>
              </a:r>
              <a:r>
                <a:rPr kumimoji="1" lang="zh-CN" altLang="en-US" sz="1400">
                  <a:solidFill>
                    <a:schemeClr val="tx1"/>
                  </a:solidFill>
                </a:rPr>
                <a:t> </a:t>
              </a:r>
              <a:r>
                <a:rPr kumimoji="1" lang="en-US" altLang="zh-CN" sz="1400">
                  <a:solidFill>
                    <a:schemeClr val="tx1"/>
                  </a:solidFill>
                </a:rPr>
                <a:t>0</a:t>
              </a:r>
              <a:endParaRPr kumimoji="1" lang="zh-CN" altLang="en-US" sz="1400">
                <a:solidFill>
                  <a:schemeClr val="tx1"/>
                </a:solidFill>
              </a:endParaRPr>
            </a:p>
          </p:txBody>
        </p:sp>
        <p:sp>
          <p:nvSpPr>
            <p:cNvPr id="8" name="椭圆 7">
              <a:extLst>
                <a:ext uri="{FF2B5EF4-FFF2-40B4-BE49-F238E27FC236}">
                  <a16:creationId xmlns:a16="http://schemas.microsoft.com/office/drawing/2014/main" id="{8AEB984D-1D65-921C-70F7-03D6EAB8454E}"/>
                </a:ext>
              </a:extLst>
            </p:cNvPr>
            <p:cNvSpPr/>
            <p:nvPr/>
          </p:nvSpPr>
          <p:spPr>
            <a:xfrm>
              <a:off x="9081011" y="1565895"/>
              <a:ext cx="2766562" cy="51893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audience_sentiment</a:t>
              </a:r>
              <a:r>
                <a:rPr kumimoji="1" lang="zh-CN" altLang="en-US" sz="1400">
                  <a:solidFill>
                    <a:schemeClr val="tx1"/>
                  </a:solidFill>
                </a:rPr>
                <a:t> </a:t>
              </a:r>
              <a:r>
                <a:rPr kumimoji="1" lang="en-US" altLang="zh-CN" sz="1400">
                  <a:solidFill>
                    <a:schemeClr val="tx1"/>
                  </a:solidFill>
                </a:rPr>
                <a:t>=</a:t>
              </a:r>
              <a:r>
                <a:rPr kumimoji="1" lang="zh-CN" altLang="en-US" sz="1400">
                  <a:solidFill>
                    <a:schemeClr val="tx1"/>
                  </a:solidFill>
                </a:rPr>
                <a:t> </a:t>
              </a:r>
              <a:r>
                <a:rPr kumimoji="1" lang="en-US" altLang="zh-CN" sz="1400">
                  <a:solidFill>
                    <a:schemeClr val="tx1"/>
                  </a:solidFill>
                </a:rPr>
                <a:t>1</a:t>
              </a:r>
              <a:endParaRPr kumimoji="1" lang="zh-CN" altLang="en-US" sz="1400">
                <a:solidFill>
                  <a:schemeClr val="tx1"/>
                </a:solidFill>
              </a:endParaRPr>
            </a:p>
          </p:txBody>
        </p:sp>
        <p:cxnSp>
          <p:nvCxnSpPr>
            <p:cNvPr id="9" name="直线连接符 8">
              <a:extLst>
                <a:ext uri="{FF2B5EF4-FFF2-40B4-BE49-F238E27FC236}">
                  <a16:creationId xmlns:a16="http://schemas.microsoft.com/office/drawing/2014/main" id="{06C1B24C-B5D3-1151-B37B-66D2CB378EB4}"/>
                </a:ext>
              </a:extLst>
            </p:cNvPr>
            <p:cNvCxnSpPr>
              <a:cxnSpLocks/>
              <a:stCxn id="6" idx="3"/>
              <a:endCxn id="7" idx="0"/>
            </p:cNvCxnSpPr>
            <p:nvPr/>
          </p:nvCxnSpPr>
          <p:spPr>
            <a:xfrm flipH="1">
              <a:off x="6961972" y="995065"/>
              <a:ext cx="1071868" cy="5708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E0C460D-6F5B-3932-4671-DDAA709DEB64}"/>
                </a:ext>
              </a:extLst>
            </p:cNvPr>
            <p:cNvCxnSpPr>
              <a:cxnSpLocks/>
              <a:stCxn id="6" idx="5"/>
              <a:endCxn id="8" idx="0"/>
            </p:cNvCxnSpPr>
            <p:nvPr/>
          </p:nvCxnSpPr>
          <p:spPr>
            <a:xfrm>
              <a:off x="9325553" y="995065"/>
              <a:ext cx="1138739" cy="5708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C0D7A9B-37F5-751E-E480-E1DA512B5D4E}"/>
                </a:ext>
              </a:extLst>
            </p:cNvPr>
            <p:cNvSpPr txBox="1"/>
            <p:nvPr/>
          </p:nvSpPr>
          <p:spPr>
            <a:xfrm>
              <a:off x="10065746" y="1046958"/>
              <a:ext cx="437940" cy="369332"/>
            </a:xfrm>
            <a:prstGeom prst="rect">
              <a:avLst/>
            </a:prstGeom>
            <a:noFill/>
          </p:spPr>
          <p:txBody>
            <a:bodyPr wrap="none" rtlCol="0">
              <a:spAutoFit/>
            </a:bodyPr>
            <a:lstStyle/>
            <a:p>
              <a:r>
                <a:rPr kumimoji="1" lang="en-US" altLang="zh-CN"/>
                <a:t>98</a:t>
              </a:r>
              <a:endParaRPr kumimoji="1" lang="zh-CN" altLang="en-US"/>
            </a:p>
          </p:txBody>
        </p:sp>
        <p:sp>
          <p:nvSpPr>
            <p:cNvPr id="12" name="文本框 11">
              <a:extLst>
                <a:ext uri="{FF2B5EF4-FFF2-40B4-BE49-F238E27FC236}">
                  <a16:creationId xmlns:a16="http://schemas.microsoft.com/office/drawing/2014/main" id="{4369E4EA-EAD4-F71D-22E6-26D99052052C}"/>
                </a:ext>
              </a:extLst>
            </p:cNvPr>
            <p:cNvSpPr txBox="1"/>
            <p:nvPr/>
          </p:nvSpPr>
          <p:spPr>
            <a:xfrm>
              <a:off x="7005572" y="995065"/>
              <a:ext cx="437940" cy="369332"/>
            </a:xfrm>
            <a:prstGeom prst="rect">
              <a:avLst/>
            </a:prstGeom>
            <a:noFill/>
          </p:spPr>
          <p:txBody>
            <a:bodyPr wrap="none" rtlCol="0">
              <a:spAutoFit/>
            </a:bodyPr>
            <a:lstStyle/>
            <a:p>
              <a:r>
                <a:rPr kumimoji="1" lang="en-US" altLang="zh-CN"/>
                <a:t>19</a:t>
              </a:r>
              <a:endParaRPr kumimoji="1" lang="zh-CN" altLang="en-US"/>
            </a:p>
          </p:txBody>
        </p:sp>
        <p:grpSp>
          <p:nvGrpSpPr>
            <p:cNvPr id="13" name="组合 12">
              <a:extLst>
                <a:ext uri="{FF2B5EF4-FFF2-40B4-BE49-F238E27FC236}">
                  <a16:creationId xmlns:a16="http://schemas.microsoft.com/office/drawing/2014/main" id="{83FB2DE0-1D63-645B-0308-73F269257A01}"/>
                </a:ext>
              </a:extLst>
            </p:cNvPr>
            <p:cNvGrpSpPr/>
            <p:nvPr/>
          </p:nvGrpSpPr>
          <p:grpSpPr>
            <a:xfrm>
              <a:off x="8847689" y="2084832"/>
              <a:ext cx="3311994" cy="1078011"/>
              <a:chOff x="5293626" y="2084832"/>
              <a:chExt cx="3311994" cy="1078011"/>
            </a:xfrm>
          </p:grpSpPr>
          <p:sp>
            <p:nvSpPr>
              <p:cNvPr id="14" name="文本框 13">
                <a:extLst>
                  <a:ext uri="{FF2B5EF4-FFF2-40B4-BE49-F238E27FC236}">
                    <a16:creationId xmlns:a16="http://schemas.microsoft.com/office/drawing/2014/main" id="{CFC5F62F-A1EB-3116-3B0D-58451F91BD7A}"/>
                  </a:ext>
                </a:extLst>
              </p:cNvPr>
              <p:cNvSpPr txBox="1"/>
              <p:nvPr/>
            </p:nvSpPr>
            <p:spPr>
              <a:xfrm>
                <a:off x="7412665" y="2701178"/>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positive</a:t>
                </a:r>
              </a:p>
            </p:txBody>
          </p:sp>
          <p:cxnSp>
            <p:nvCxnSpPr>
              <p:cNvPr id="15" name="直线连接符 14">
                <a:extLst>
                  <a:ext uri="{FF2B5EF4-FFF2-40B4-BE49-F238E27FC236}">
                    <a16:creationId xmlns:a16="http://schemas.microsoft.com/office/drawing/2014/main" id="{78B118FD-978D-5683-6320-636EF55DD9E6}"/>
                  </a:ext>
                </a:extLst>
              </p:cNvPr>
              <p:cNvCxnSpPr>
                <a:cxnSpLocks/>
                <a:endCxn id="17" idx="0"/>
              </p:cNvCxnSpPr>
              <p:nvPr/>
            </p:nvCxnSpPr>
            <p:spPr>
              <a:xfrm flipH="1">
                <a:off x="5890104" y="2084832"/>
                <a:ext cx="1071868" cy="6124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998E190A-9604-4A00-042C-77DD27239466}"/>
                  </a:ext>
                </a:extLst>
              </p:cNvPr>
              <p:cNvCxnSpPr>
                <a:cxnSpLocks/>
                <a:endCxn id="14" idx="0"/>
              </p:cNvCxnSpPr>
              <p:nvPr/>
            </p:nvCxnSpPr>
            <p:spPr>
              <a:xfrm>
                <a:off x="6961972" y="2084832"/>
                <a:ext cx="1047171" cy="61634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3B6F571-BD8D-DCBB-68EA-934B19D3DB0A}"/>
                  </a:ext>
                </a:extLst>
              </p:cNvPr>
              <p:cNvSpPr txBox="1"/>
              <p:nvPr/>
            </p:nvSpPr>
            <p:spPr>
              <a:xfrm>
                <a:off x="5293626" y="2697276"/>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negative</a:t>
                </a:r>
              </a:p>
            </p:txBody>
          </p:sp>
          <p:sp>
            <p:nvSpPr>
              <p:cNvPr id="18" name="文本框 17">
                <a:extLst>
                  <a:ext uri="{FF2B5EF4-FFF2-40B4-BE49-F238E27FC236}">
                    <a16:creationId xmlns:a16="http://schemas.microsoft.com/office/drawing/2014/main" id="{DA9A415A-E155-747C-7E86-317855E13612}"/>
                  </a:ext>
                </a:extLst>
              </p:cNvPr>
              <p:cNvSpPr txBox="1"/>
              <p:nvPr/>
            </p:nvSpPr>
            <p:spPr>
              <a:xfrm>
                <a:off x="5890103" y="2206388"/>
                <a:ext cx="437940" cy="369332"/>
              </a:xfrm>
              <a:prstGeom prst="rect">
                <a:avLst/>
              </a:prstGeom>
              <a:noFill/>
            </p:spPr>
            <p:txBody>
              <a:bodyPr wrap="none" rtlCol="0">
                <a:spAutoFit/>
              </a:bodyPr>
              <a:lstStyle/>
              <a:p>
                <a:r>
                  <a:rPr kumimoji="1" lang="en-US" altLang="zh-CN"/>
                  <a:t>47</a:t>
                </a:r>
                <a:endParaRPr kumimoji="1" lang="zh-CN" altLang="en-US"/>
              </a:p>
            </p:txBody>
          </p:sp>
          <p:sp>
            <p:nvSpPr>
              <p:cNvPr id="19" name="文本框 18">
                <a:extLst>
                  <a:ext uri="{FF2B5EF4-FFF2-40B4-BE49-F238E27FC236}">
                    <a16:creationId xmlns:a16="http://schemas.microsoft.com/office/drawing/2014/main" id="{504D9E87-F3F7-EF86-EB75-621C1DF334A1}"/>
                  </a:ext>
                </a:extLst>
              </p:cNvPr>
              <p:cNvSpPr txBox="1"/>
              <p:nvPr/>
            </p:nvSpPr>
            <p:spPr>
              <a:xfrm>
                <a:off x="7660937" y="2209197"/>
                <a:ext cx="437940" cy="369332"/>
              </a:xfrm>
              <a:prstGeom prst="rect">
                <a:avLst/>
              </a:prstGeom>
              <a:noFill/>
            </p:spPr>
            <p:txBody>
              <a:bodyPr wrap="none" rtlCol="0">
                <a:spAutoFit/>
              </a:bodyPr>
              <a:lstStyle/>
              <a:p>
                <a:r>
                  <a:rPr kumimoji="1" lang="en-US" altLang="zh-CN"/>
                  <a:t>51</a:t>
                </a:r>
                <a:endParaRPr kumimoji="1" lang="zh-CN" altLang="en-US"/>
              </a:p>
            </p:txBody>
          </p:sp>
        </p:grpSp>
      </p:grpSp>
    </p:spTree>
    <p:extLst>
      <p:ext uri="{BB962C8B-B14F-4D97-AF65-F5344CB8AC3E}">
        <p14:creationId xmlns:p14="http://schemas.microsoft.com/office/powerpoint/2010/main" val="129783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Crawler</a:t>
            </a:r>
            <a:r>
              <a:rPr kumimoji="1" lang="zh-CN" altLang="en-US"/>
              <a:t> </a:t>
            </a:r>
            <a:r>
              <a:rPr kumimoji="1" lang="en-US" altLang="zh-CN"/>
              <a:t>Part</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endParaRPr lang="zh-CN" altLang="en-US" dirty="0"/>
          </a:p>
          <a:p>
            <a:endParaRPr kumimoji="1" lang="zh-CN" altLang="en-US"/>
          </a:p>
        </p:txBody>
      </p:sp>
      <p:grpSp>
        <p:nvGrpSpPr>
          <p:cNvPr id="6" name="组合 5">
            <a:extLst>
              <a:ext uri="{FF2B5EF4-FFF2-40B4-BE49-F238E27FC236}">
                <a16:creationId xmlns:a16="http://schemas.microsoft.com/office/drawing/2014/main" id="{D54323BB-8886-34BC-6BC0-334951AF246B}"/>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7" name="圆角矩形 6">
              <a:extLst>
                <a:ext uri="{FF2B5EF4-FFF2-40B4-BE49-F238E27FC236}">
                  <a16:creationId xmlns:a16="http://schemas.microsoft.com/office/drawing/2014/main" id="{A7B13F50-7679-6C55-564C-20430689F214}"/>
                </a:ext>
              </a:extLst>
            </p:cNvPr>
            <p:cNvSpPr/>
            <p:nvPr/>
          </p:nvSpPr>
          <p:spPr>
            <a:xfrm>
              <a:off x="7988531" y="1335024"/>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8" name="圆角矩形 7">
              <a:extLst>
                <a:ext uri="{FF2B5EF4-FFF2-40B4-BE49-F238E27FC236}">
                  <a16:creationId xmlns:a16="http://schemas.microsoft.com/office/drawing/2014/main" id="{46EB4890-4F03-6B1B-FAAA-9B0848751815}"/>
                </a:ext>
              </a:extLst>
            </p:cNvPr>
            <p:cNvSpPr/>
            <p:nvPr/>
          </p:nvSpPr>
          <p:spPr>
            <a:xfrm>
              <a:off x="7988530" y="3100647"/>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9" name="圆角矩形 8">
              <a:extLst>
                <a:ext uri="{FF2B5EF4-FFF2-40B4-BE49-F238E27FC236}">
                  <a16:creationId xmlns:a16="http://schemas.microsoft.com/office/drawing/2014/main" id="{11806993-189F-1552-E7C1-FD24BA0AD208}"/>
                </a:ext>
              </a:extLst>
            </p:cNvPr>
            <p:cNvSpPr/>
            <p:nvPr/>
          </p:nvSpPr>
          <p:spPr>
            <a:xfrm>
              <a:off x="7988530" y="4866270"/>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10" name="矩形 9">
              <a:extLst>
                <a:ext uri="{FF2B5EF4-FFF2-40B4-BE49-F238E27FC236}">
                  <a16:creationId xmlns:a16="http://schemas.microsoft.com/office/drawing/2014/main" id="{15AB5C4E-5CA3-E33D-F026-57275DC47894}"/>
                </a:ext>
              </a:extLst>
            </p:cNvPr>
            <p:cNvSpPr/>
            <p:nvPr/>
          </p:nvSpPr>
          <p:spPr>
            <a:xfrm>
              <a:off x="8154782" y="2379102"/>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11" name="矩形 10">
              <a:extLst>
                <a:ext uri="{FF2B5EF4-FFF2-40B4-BE49-F238E27FC236}">
                  <a16:creationId xmlns:a16="http://schemas.microsoft.com/office/drawing/2014/main" id="{A8119D98-3755-1335-D9CD-404EC522B0F3}"/>
                </a:ext>
              </a:extLst>
            </p:cNvPr>
            <p:cNvSpPr/>
            <p:nvPr/>
          </p:nvSpPr>
          <p:spPr>
            <a:xfrm>
              <a:off x="8030090" y="4084043"/>
              <a:ext cx="1238597" cy="45803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12" name="矩形 11">
              <a:extLst>
                <a:ext uri="{FF2B5EF4-FFF2-40B4-BE49-F238E27FC236}">
                  <a16:creationId xmlns:a16="http://schemas.microsoft.com/office/drawing/2014/main" id="{C7881239-C6F8-A768-5BD2-83AA16CE92D2}"/>
                </a:ext>
              </a:extLst>
            </p:cNvPr>
            <p:cNvSpPr/>
            <p:nvPr/>
          </p:nvSpPr>
          <p:spPr>
            <a:xfrm>
              <a:off x="8154782" y="670421"/>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13" name="直线箭头连接符 12">
              <a:extLst>
                <a:ext uri="{FF2B5EF4-FFF2-40B4-BE49-F238E27FC236}">
                  <a16:creationId xmlns:a16="http://schemas.microsoft.com/office/drawing/2014/main" id="{D9D32A71-F66E-6004-D4C8-B68B3CCBE038}"/>
                </a:ext>
              </a:extLst>
            </p:cNvPr>
            <p:cNvCxnSpPr>
              <a:stCxn id="12" idx="2"/>
              <a:endCxn id="7"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ADE67ED9-0A51-9BC2-02C7-978A9292CB44}"/>
                </a:ext>
              </a:extLst>
            </p:cNvPr>
            <p:cNvCxnSpPr>
              <a:cxnSpLocks/>
              <a:stCxn id="7" idx="2"/>
              <a:endCxn id="10"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9774CC4E-382F-A09C-2D00-D08F1EEC689C}"/>
                </a:ext>
              </a:extLst>
            </p:cNvPr>
            <p:cNvCxnSpPr>
              <a:cxnSpLocks/>
              <a:stCxn id="10" idx="2"/>
              <a:endCxn id="8"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5A0D8BD-3056-A68C-EB39-5223AC6D866A}"/>
                </a:ext>
              </a:extLst>
            </p:cNvPr>
            <p:cNvCxnSpPr>
              <a:cxnSpLocks/>
              <a:stCxn id="8" idx="2"/>
              <a:endCxn id="11"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65D2E1D5-727B-E0CA-CF7B-9AE1379FA2C5}"/>
                </a:ext>
              </a:extLst>
            </p:cNvPr>
            <p:cNvCxnSpPr>
              <a:cxnSpLocks/>
              <a:stCxn id="11" idx="2"/>
              <a:endCxn id="9"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CFC21DD1-FA5F-0836-581A-06E794F8B266}"/>
              </a:ext>
            </a:extLst>
          </p:cNvPr>
          <p:cNvSpPr/>
          <p:nvPr/>
        </p:nvSpPr>
        <p:spPr>
          <a:xfrm>
            <a:off x="7903318" y="3428999"/>
            <a:ext cx="1675020" cy="2426277"/>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481327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Crawler</a:t>
            </a:r>
            <a:r>
              <a:rPr kumimoji="1" lang="zh-CN" altLang="en-US"/>
              <a:t> </a:t>
            </a:r>
            <a:r>
              <a:rPr kumimoji="1" lang="en-US" altLang="zh-CN"/>
              <a:t>Part</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2.1 Analyze the page structure</a:t>
            </a:r>
          </a:p>
          <a:p>
            <a:pPr lvl="1"/>
            <a:r>
              <a:rPr lang="en-US" altLang="zh-CN" dirty="0"/>
              <a:t>The collection of movie items is represented by a grid</a:t>
            </a:r>
            <a:r>
              <a:rPr lang="zh-CN" altLang="en-US" dirty="0"/>
              <a:t> </a:t>
            </a:r>
            <a:r>
              <a:rPr lang="en-US" altLang="zh-CN" dirty="0"/>
              <a:t>view of &lt;div&gt; container.</a:t>
            </a:r>
          </a:p>
          <a:p>
            <a:pPr lvl="1"/>
            <a:r>
              <a:rPr lang="en-US" altLang="zh-CN" dirty="0"/>
              <a:t>What to do: </a:t>
            </a:r>
          </a:p>
          <a:p>
            <a:pPr lvl="2"/>
            <a:r>
              <a:rPr lang="en-US" altLang="zh-CN" dirty="0"/>
              <a:t>Find all of &lt;div&gt;</a:t>
            </a:r>
            <a:r>
              <a:rPr lang="zh-CN" altLang="en-US" dirty="0"/>
              <a:t> </a:t>
            </a:r>
            <a:r>
              <a:rPr lang="en-US" altLang="zh-CN" dirty="0"/>
              <a:t>whose class is “flex-container”;</a:t>
            </a:r>
          </a:p>
          <a:p>
            <a:pPr lvl="2"/>
            <a:r>
              <a:rPr lang="en-US" altLang="zh-CN" dirty="0"/>
              <a:t>Store</a:t>
            </a:r>
            <a:r>
              <a:rPr lang="zh-CN" altLang="en-US" dirty="0"/>
              <a:t> </a:t>
            </a:r>
            <a:r>
              <a:rPr lang="en-US" altLang="zh-CN" dirty="0"/>
              <a:t>all</a:t>
            </a:r>
            <a:r>
              <a:rPr lang="zh-CN" altLang="en-US" dirty="0"/>
              <a:t> </a:t>
            </a:r>
            <a:r>
              <a:rPr lang="en-US" altLang="zh-CN" dirty="0"/>
              <a:t>the</a:t>
            </a:r>
            <a:r>
              <a:rPr lang="zh-CN" altLang="en-US" dirty="0"/>
              <a:t> </a:t>
            </a:r>
            <a:r>
              <a:rPr lang="en-US" altLang="zh-CN" dirty="0"/>
              <a:t>&lt;div&gt;</a:t>
            </a:r>
            <a:r>
              <a:rPr lang="zh-CN" altLang="en-US" dirty="0"/>
              <a:t> </a:t>
            </a:r>
            <a:r>
              <a:rPr lang="en-US" altLang="zh-CN" dirty="0"/>
              <a:t>object</a:t>
            </a:r>
            <a:r>
              <a:rPr lang="zh-CN" altLang="en-US" dirty="0"/>
              <a:t> </a:t>
            </a:r>
            <a:r>
              <a:rPr lang="en-US" altLang="zh-CN" dirty="0"/>
              <a:t>in</a:t>
            </a:r>
            <a:r>
              <a:rPr lang="zh-CN" altLang="en-US" dirty="0"/>
              <a:t> </a:t>
            </a:r>
            <a:r>
              <a:rPr lang="en-US" altLang="zh-CN" dirty="0"/>
              <a:t>a</a:t>
            </a:r>
            <a:r>
              <a:rPr lang="zh-CN" altLang="en-US" dirty="0"/>
              <a:t> </a:t>
            </a:r>
            <a:r>
              <a:rPr lang="en-US" altLang="zh-CN" dirty="0"/>
              <a:t>iterable</a:t>
            </a:r>
            <a:r>
              <a:rPr lang="zh-CN" altLang="en-US" dirty="0"/>
              <a:t> </a:t>
            </a:r>
            <a:r>
              <a:rPr lang="en-US" altLang="zh-CN" dirty="0"/>
              <a:t>list;</a:t>
            </a:r>
          </a:p>
          <a:p>
            <a:pPr lvl="2"/>
            <a:r>
              <a:rPr lang="en-US" altLang="zh-CN" dirty="0"/>
              <a:t>For</a:t>
            </a:r>
            <a:r>
              <a:rPr lang="zh-CN" altLang="en-US" dirty="0"/>
              <a:t> </a:t>
            </a:r>
            <a:r>
              <a:rPr lang="en-US" altLang="zh-CN" dirty="0"/>
              <a:t>each</a:t>
            </a:r>
            <a:r>
              <a:rPr lang="zh-CN" altLang="en-US" dirty="0"/>
              <a:t> </a:t>
            </a:r>
            <a:r>
              <a:rPr lang="en-US" altLang="zh-CN" dirty="0"/>
              <a:t>object,</a:t>
            </a:r>
            <a:r>
              <a:rPr lang="zh-CN" altLang="en-US" dirty="0"/>
              <a:t> </a:t>
            </a:r>
            <a:r>
              <a:rPr lang="en-US" altLang="zh-CN" dirty="0"/>
              <a:t>extract</a:t>
            </a:r>
            <a:r>
              <a:rPr lang="zh-CN" altLang="en-US" dirty="0"/>
              <a:t> </a:t>
            </a:r>
            <a:r>
              <a:rPr lang="en-US" altLang="zh-CN" dirty="0"/>
              <a:t>intended</a:t>
            </a:r>
            <a:r>
              <a:rPr lang="zh-CN" altLang="en-US" dirty="0"/>
              <a:t> </a:t>
            </a:r>
            <a:r>
              <a:rPr lang="en-US" altLang="zh-CN" dirty="0"/>
              <a:t>data;</a:t>
            </a:r>
          </a:p>
          <a:p>
            <a:pPr lvl="2"/>
            <a:r>
              <a:rPr lang="en-US" altLang="zh-CN" dirty="0"/>
              <a:t>The</a:t>
            </a:r>
            <a:r>
              <a:rPr lang="zh-CN" altLang="en-US" dirty="0"/>
              <a:t> </a:t>
            </a:r>
            <a:r>
              <a:rPr lang="en-US" altLang="zh-CN" dirty="0"/>
              <a:t>following</a:t>
            </a:r>
            <a:r>
              <a:rPr lang="zh-CN" altLang="en-US" dirty="0"/>
              <a:t> </a:t>
            </a:r>
            <a:r>
              <a:rPr lang="en-US" altLang="zh-CN" dirty="0"/>
              <a:t>part</a:t>
            </a:r>
            <a:r>
              <a:rPr lang="zh-CN" altLang="en-US" dirty="0"/>
              <a:t> </a:t>
            </a:r>
            <a:r>
              <a:rPr lang="en-US" altLang="zh-CN" dirty="0"/>
              <a:t>would</a:t>
            </a:r>
            <a:r>
              <a:rPr lang="zh-CN" altLang="en-US" dirty="0"/>
              <a:t> </a:t>
            </a:r>
            <a:r>
              <a:rPr lang="en-US" altLang="zh-CN" dirty="0"/>
              <a:t>focus</a:t>
            </a:r>
            <a:r>
              <a:rPr lang="zh-CN" altLang="en-US" dirty="0"/>
              <a:t> </a:t>
            </a:r>
            <a:r>
              <a:rPr lang="en-US" altLang="zh-CN" dirty="0"/>
              <a:t>on</a:t>
            </a:r>
            <a:r>
              <a:rPr lang="zh-CN" altLang="en-US" dirty="0"/>
              <a:t> </a:t>
            </a:r>
            <a:r>
              <a:rPr lang="en-US" altLang="zh-CN" dirty="0"/>
              <a:t>a</a:t>
            </a:r>
            <a:r>
              <a:rPr lang="zh-CN" altLang="en-US" dirty="0"/>
              <a:t> </a:t>
            </a:r>
            <a:r>
              <a:rPr lang="en-US" altLang="zh-CN" dirty="0"/>
              <a:t>specific</a:t>
            </a:r>
            <a:r>
              <a:rPr lang="zh-CN" altLang="en-US" dirty="0"/>
              <a:t> </a:t>
            </a:r>
            <a:r>
              <a:rPr lang="en-US" altLang="zh-CN" dirty="0"/>
              <a:t>iteration.</a:t>
            </a:r>
            <a:endParaRPr lang="zh-CN" altLang="en-US" dirty="0"/>
          </a:p>
          <a:p>
            <a:endParaRPr lang="zh-CN" altLang="en-US" dirty="0"/>
          </a:p>
          <a:p>
            <a:endParaRPr kumimoji="1" lang="zh-CN" altLang="en-US"/>
          </a:p>
        </p:txBody>
      </p:sp>
      <p:pic>
        <p:nvPicPr>
          <p:cNvPr id="4" name="Picture 1" descr="A screenshot of a computer&#10;&#10;Description automatically generated">
            <a:extLst>
              <a:ext uri="{FF2B5EF4-FFF2-40B4-BE49-F238E27FC236}">
                <a16:creationId xmlns:a16="http://schemas.microsoft.com/office/drawing/2014/main" id="{CD7E821C-770B-0B69-3D4B-0CC4FC1D9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475488"/>
            <a:ext cx="5397928" cy="3621024"/>
          </a:xfrm>
          <a:prstGeom prst="rect">
            <a:avLst/>
          </a:prstGeom>
        </p:spPr>
      </p:pic>
      <p:pic>
        <p:nvPicPr>
          <p:cNvPr id="5" name="Picture 1" descr="A screenshot of a computer&#10;&#10;Description automatically generated">
            <a:extLst>
              <a:ext uri="{FF2B5EF4-FFF2-40B4-BE49-F238E27FC236}">
                <a16:creationId xmlns:a16="http://schemas.microsoft.com/office/drawing/2014/main" id="{8010A5FC-8498-B633-5014-CF0708E0E8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8" t="64060" r="69184" b="12211"/>
          <a:stretch/>
        </p:blipFill>
        <p:spPr>
          <a:xfrm>
            <a:off x="7254242" y="4297680"/>
            <a:ext cx="3171574" cy="1883149"/>
          </a:xfrm>
          <a:prstGeom prst="rect">
            <a:avLst/>
          </a:prstGeom>
        </p:spPr>
      </p:pic>
      <p:sp>
        <p:nvSpPr>
          <p:cNvPr id="17" name="右中括号 16">
            <a:extLst>
              <a:ext uri="{FF2B5EF4-FFF2-40B4-BE49-F238E27FC236}">
                <a16:creationId xmlns:a16="http://schemas.microsoft.com/office/drawing/2014/main" id="{84688F33-27A9-C798-4107-4CF43CA5040E}"/>
              </a:ext>
            </a:extLst>
          </p:cNvPr>
          <p:cNvSpPr/>
          <p:nvPr/>
        </p:nvSpPr>
        <p:spPr>
          <a:xfrm rot="5400000">
            <a:off x="8705504" y="958046"/>
            <a:ext cx="116377" cy="368669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右中括号 17">
            <a:extLst>
              <a:ext uri="{FF2B5EF4-FFF2-40B4-BE49-F238E27FC236}">
                <a16:creationId xmlns:a16="http://schemas.microsoft.com/office/drawing/2014/main" id="{A02C3FA7-5AFB-31D9-8A47-362198EA0DD4}"/>
              </a:ext>
            </a:extLst>
          </p:cNvPr>
          <p:cNvSpPr/>
          <p:nvPr/>
        </p:nvSpPr>
        <p:spPr>
          <a:xfrm rot="10800000">
            <a:off x="7951816" y="4802996"/>
            <a:ext cx="86591" cy="137783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F3A43358-A68F-DAA6-2668-97F3794C8C77}"/>
              </a:ext>
            </a:extLst>
          </p:cNvPr>
          <p:cNvSpPr/>
          <p:nvPr/>
        </p:nvSpPr>
        <p:spPr>
          <a:xfrm>
            <a:off x="6847001" y="2867891"/>
            <a:ext cx="1942508" cy="2635134"/>
          </a:xfrm>
          <a:custGeom>
            <a:avLst/>
            <a:gdLst>
              <a:gd name="connsiteX0" fmla="*/ 1939552 w 1939552"/>
              <a:gd name="connsiteY0" fmla="*/ 0 h 2635134"/>
              <a:gd name="connsiteX1" fmla="*/ 19312 w 1939552"/>
              <a:gd name="connsiteY1" fmla="*/ 1421476 h 2635134"/>
              <a:gd name="connsiteX2" fmla="*/ 1116592 w 1939552"/>
              <a:gd name="connsiteY2" fmla="*/ 2635134 h 2635134"/>
              <a:gd name="connsiteX0" fmla="*/ 1939552 w 1939552"/>
              <a:gd name="connsiteY0" fmla="*/ 0 h 2635134"/>
              <a:gd name="connsiteX1" fmla="*/ 1690170 w 1939552"/>
              <a:gd name="connsiteY1" fmla="*/ 947651 h 2635134"/>
              <a:gd name="connsiteX2" fmla="*/ 19312 w 1939552"/>
              <a:gd name="connsiteY2" fmla="*/ 1421476 h 2635134"/>
              <a:gd name="connsiteX3" fmla="*/ 1116592 w 1939552"/>
              <a:gd name="connsiteY3" fmla="*/ 2635134 h 2635134"/>
              <a:gd name="connsiteX0" fmla="*/ 1939552 w 1942508"/>
              <a:gd name="connsiteY0" fmla="*/ 0 h 2635134"/>
              <a:gd name="connsiteX1" fmla="*/ 1690170 w 1942508"/>
              <a:gd name="connsiteY1" fmla="*/ 947651 h 2635134"/>
              <a:gd name="connsiteX2" fmla="*/ 19312 w 1942508"/>
              <a:gd name="connsiteY2" fmla="*/ 1421476 h 2635134"/>
              <a:gd name="connsiteX3" fmla="*/ 1116592 w 1942508"/>
              <a:gd name="connsiteY3" fmla="*/ 2635134 h 2635134"/>
            </a:gdLst>
            <a:ahLst/>
            <a:cxnLst>
              <a:cxn ang="0">
                <a:pos x="connsiteX0" y="connsiteY0"/>
              </a:cxn>
              <a:cxn ang="0">
                <a:pos x="connsiteX1" y="connsiteY1"/>
              </a:cxn>
              <a:cxn ang="0">
                <a:pos x="connsiteX2" y="connsiteY2"/>
              </a:cxn>
              <a:cxn ang="0">
                <a:pos x="connsiteX3" y="connsiteY3"/>
              </a:cxn>
            </a:cxnLst>
            <a:rect l="l" t="t" r="r" b="b"/>
            <a:pathLst>
              <a:path w="1942508" h="2635134">
                <a:moveTo>
                  <a:pt x="1939552" y="0"/>
                </a:moveTo>
                <a:cubicBezTo>
                  <a:pt x="1931239" y="196735"/>
                  <a:pt x="2010210" y="710738"/>
                  <a:pt x="1690170" y="947651"/>
                </a:cubicBezTo>
                <a:cubicBezTo>
                  <a:pt x="1370130" y="1184564"/>
                  <a:pt x="15156" y="1062643"/>
                  <a:pt x="19312" y="1421476"/>
                </a:cubicBezTo>
                <a:cubicBezTo>
                  <a:pt x="-117848" y="1860665"/>
                  <a:pt x="499372" y="2247899"/>
                  <a:pt x="1116592" y="263513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3718028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2.1.1 Movie Title and Stream Time</a:t>
            </a:r>
          </a:p>
          <a:p>
            <a:pPr lvl="1"/>
            <a:r>
              <a:rPr lang="en-US" altLang="zh-CN" dirty="0"/>
              <a:t>Movie Title </a:t>
            </a:r>
          </a:p>
          <a:p>
            <a:pPr lvl="2"/>
            <a:r>
              <a:rPr lang="en-US" altLang="zh-CN" dirty="0"/>
              <a:t>Stored</a:t>
            </a:r>
            <a:r>
              <a:rPr lang="zh-CN" altLang="en-US" dirty="0"/>
              <a:t> </a:t>
            </a:r>
            <a:r>
              <a:rPr lang="en-US" altLang="zh-CN" dirty="0"/>
              <a:t>in the &lt;span&gt; tag with class “p-small”. </a:t>
            </a:r>
          </a:p>
          <a:p>
            <a:pPr lvl="2"/>
            <a:r>
              <a:rPr lang="en-US" altLang="zh-CN" dirty="0"/>
              <a:t>Since &lt;span&gt; was under the &lt;div&gt; movie item, we easily extract it by </a:t>
            </a:r>
            <a:r>
              <a:rPr lang="en-US" altLang="zh-CN" dirty="0" err="1"/>
              <a:t>xpath</a:t>
            </a:r>
            <a:r>
              <a:rPr lang="en-US" altLang="zh-CN" dirty="0"/>
              <a:t>.</a:t>
            </a:r>
          </a:p>
          <a:p>
            <a:pPr lvl="1"/>
            <a:r>
              <a:rPr lang="en-US" altLang="zh-CN" dirty="0"/>
              <a:t>Problems:</a:t>
            </a:r>
          </a:p>
          <a:p>
            <a:pPr lvl="2"/>
            <a:r>
              <a:rPr lang="en-US" altLang="zh-CN" dirty="0"/>
              <a:t>The title we obtain in fact has some spaces and enters, so we eliminate them using regular expression.</a:t>
            </a:r>
          </a:p>
          <a:p>
            <a:pPr lvl="2"/>
            <a:r>
              <a:rPr lang="en-US" altLang="zh-CN" dirty="0"/>
              <a:t>Meanwhile, we get some false elements. Hence, we filter out those elements whose title is none type.</a:t>
            </a:r>
            <a:endParaRPr lang="zh-CN" altLang="en-US" dirty="0"/>
          </a:p>
          <a:p>
            <a:endParaRPr lang="zh-CN" altLang="en-US" dirty="0"/>
          </a:p>
        </p:txBody>
      </p:sp>
      <p:pic>
        <p:nvPicPr>
          <p:cNvPr id="5" name="Picture 2" descr="A screenshot of a computer program&#10;&#10;Description automatically generated">
            <a:extLst>
              <a:ext uri="{FF2B5EF4-FFF2-40B4-BE49-F238E27FC236}">
                <a16:creationId xmlns:a16="http://schemas.microsoft.com/office/drawing/2014/main" id="{DE91FCA1-C109-4575-BB7E-32228B01B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653" y="3212037"/>
            <a:ext cx="6898667" cy="1327404"/>
          </a:xfrm>
          <a:prstGeom prst="rect">
            <a:avLst/>
          </a:prstGeom>
        </p:spPr>
      </p:pic>
      <p:graphicFrame>
        <p:nvGraphicFramePr>
          <p:cNvPr id="7" name="表格 6">
            <a:extLst>
              <a:ext uri="{FF2B5EF4-FFF2-40B4-BE49-F238E27FC236}">
                <a16:creationId xmlns:a16="http://schemas.microsoft.com/office/drawing/2014/main" id="{063A4308-8A18-D90C-E628-FBC95A1A0C0A}"/>
              </a:ext>
            </a:extLst>
          </p:cNvPr>
          <p:cNvGraphicFramePr>
            <a:graphicFrameLocks noGrp="1"/>
          </p:cNvGraphicFramePr>
          <p:nvPr>
            <p:extLst>
              <p:ext uri="{D42A27DB-BD31-4B8C-83A1-F6EECF244321}">
                <p14:modId xmlns:p14="http://schemas.microsoft.com/office/powerpoint/2010/main" val="3166649903"/>
              </p:ext>
            </p:extLst>
          </p:nvPr>
        </p:nvGraphicFramePr>
        <p:xfrm>
          <a:off x="5248653" y="5646114"/>
          <a:ext cx="6880378" cy="1027620"/>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89420">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sz="1100" kern="100" dirty="0">
                          <a:solidFill>
                            <a:srgbClr val="BCBEC4"/>
                          </a:solidFill>
                          <a:effectLst/>
                          <a:latin typeface="Courier New" panose="02070309020205020404" pitchFamily="49" charset="0"/>
                          <a:cs typeface="Courier New" panose="02070309020205020404" pitchFamily="49" charset="0"/>
                        </a:rPr>
                        <a:t>movie_title = score_container.xpath(</a:t>
                      </a:r>
                      <a:r>
                        <a:rPr lang="zh-CN" sz="1100" kern="100" dirty="0">
                          <a:solidFill>
                            <a:srgbClr val="6AAB73"/>
                          </a:solidFill>
                          <a:effectLst/>
                          <a:latin typeface="Courier New" panose="02070309020205020404" pitchFamily="49" charset="0"/>
                          <a:cs typeface="Courier New" panose="02070309020205020404" pitchFamily="49" charset="0"/>
                        </a:rPr>
                        <a:t>".//span[@class='p--small']/text()"</a:t>
                      </a:r>
                      <a:r>
                        <a:rPr lang="zh-CN" sz="1100" kern="100" dirty="0">
                          <a:solidFill>
                            <a:srgbClr val="BCBEC4"/>
                          </a:solidFill>
                          <a:effectLst/>
                          <a:latin typeface="Courier New" panose="02070309020205020404" pitchFamily="49" charset="0"/>
                          <a:cs typeface="Courier New" panose="02070309020205020404" pitchFamily="49" charset="0"/>
                        </a:rPr>
                        <a:t>).get()</a:t>
                      </a:r>
                      <a:br>
                        <a:rPr lang="zh-CN" sz="1100" kern="100" dirty="0">
                          <a:solidFill>
                            <a:srgbClr val="BCBEC4"/>
                          </a:solidFill>
                          <a:effectLst/>
                          <a:latin typeface="Courier New" panose="02070309020205020404" pitchFamily="49" charset="0"/>
                          <a:cs typeface="Courier New" panose="02070309020205020404" pitchFamily="49" charset="0"/>
                        </a:rPr>
                      </a:br>
                      <a:r>
                        <a:rPr lang="zh-CN" sz="1100" kern="100" dirty="0">
                          <a:solidFill>
                            <a:srgbClr val="7A7E85"/>
                          </a:solidFill>
                          <a:effectLst/>
                          <a:latin typeface="Courier New" panose="02070309020205020404" pitchFamily="49" charset="0"/>
                          <a:cs typeface="Courier New" panose="02070309020205020404" pitchFamily="49" charset="0"/>
                        </a:rPr>
                        <a:t># Guardian method. Don't get useless message</a:t>
                      </a:r>
                      <a:br>
                        <a:rPr lang="zh-CN" sz="1100" kern="100" dirty="0">
                          <a:solidFill>
                            <a:srgbClr val="7A7E85"/>
                          </a:solidFill>
                          <a:effectLst/>
                          <a:latin typeface="Courier New" panose="02070309020205020404" pitchFamily="49" charset="0"/>
                          <a:cs typeface="Courier New" panose="02070309020205020404" pitchFamily="49" charset="0"/>
                        </a:rPr>
                      </a:br>
                      <a:r>
                        <a:rPr lang="zh-CN" sz="1100" kern="100" dirty="0">
                          <a:solidFill>
                            <a:srgbClr val="CF8E6D"/>
                          </a:solidFill>
                          <a:effectLst/>
                          <a:latin typeface="Courier New" panose="02070309020205020404" pitchFamily="49" charset="0"/>
                          <a:cs typeface="Courier New" panose="02070309020205020404" pitchFamily="49" charset="0"/>
                        </a:rPr>
                        <a:t>if </a:t>
                      </a:r>
                      <a:r>
                        <a:rPr lang="zh-CN" sz="1100" kern="100" dirty="0">
                          <a:solidFill>
                            <a:srgbClr val="BCBEC4"/>
                          </a:solidFill>
                          <a:effectLst/>
                          <a:latin typeface="Courier New" panose="02070309020205020404" pitchFamily="49" charset="0"/>
                          <a:cs typeface="Courier New" panose="02070309020205020404" pitchFamily="49" charset="0"/>
                        </a:rPr>
                        <a:t>movie_title </a:t>
                      </a:r>
                      <a:r>
                        <a:rPr lang="zh-CN" sz="1100" kern="100" dirty="0">
                          <a:solidFill>
                            <a:srgbClr val="CF8E6D"/>
                          </a:solidFill>
                          <a:effectLst/>
                          <a:latin typeface="Courier New" panose="02070309020205020404" pitchFamily="49" charset="0"/>
                          <a:cs typeface="Courier New" panose="02070309020205020404" pitchFamily="49" charset="0"/>
                        </a:rPr>
                        <a:t>is None</a:t>
                      </a:r>
                      <a:r>
                        <a:rPr lang="zh-CN" sz="1100" kern="100" dirty="0">
                          <a:solidFill>
                            <a:srgbClr val="BCBEC4"/>
                          </a:solidFill>
                          <a:effectLst/>
                          <a:latin typeface="Courier New" panose="02070309020205020404" pitchFamily="49" charset="0"/>
                          <a:cs typeface="Courier New" panose="02070309020205020404" pitchFamily="49" charset="0"/>
                        </a:rPr>
                        <a:t>:</a:t>
                      </a:r>
                      <a:br>
                        <a:rPr lang="zh-CN" sz="1100" kern="100" dirty="0">
                          <a:solidFill>
                            <a:srgbClr val="BCBEC4"/>
                          </a:solidFill>
                          <a:effectLst/>
                          <a:latin typeface="Courier New" panose="02070309020205020404" pitchFamily="49" charset="0"/>
                          <a:cs typeface="Courier New" panose="02070309020205020404" pitchFamily="49" charset="0"/>
                        </a:rPr>
                      </a:br>
                      <a:r>
                        <a:rPr lang="zh-CN" sz="1100" kern="100" dirty="0">
                          <a:solidFill>
                            <a:srgbClr val="BCBEC4"/>
                          </a:solidFill>
                          <a:effectLst/>
                          <a:latin typeface="Courier New" panose="02070309020205020404" pitchFamily="49" charset="0"/>
                          <a:cs typeface="Courier New" panose="02070309020205020404" pitchFamily="49" charset="0"/>
                        </a:rPr>
                        <a:t>    </a:t>
                      </a:r>
                      <a:r>
                        <a:rPr lang="zh-CN" sz="1100" kern="100" dirty="0">
                          <a:solidFill>
                            <a:srgbClr val="CF8E6D"/>
                          </a:solidFill>
                          <a:effectLst/>
                          <a:latin typeface="Courier New" panose="02070309020205020404" pitchFamily="49" charset="0"/>
                          <a:cs typeface="Courier New" panose="02070309020205020404" pitchFamily="49" charset="0"/>
                        </a:rPr>
                        <a:t>continue</a:t>
                      </a:r>
                      <a:br>
                        <a:rPr lang="zh-CN" sz="1100" kern="100" dirty="0">
                          <a:solidFill>
                            <a:srgbClr val="CF8E6D"/>
                          </a:solidFill>
                          <a:effectLst/>
                          <a:latin typeface="Courier New" panose="02070309020205020404" pitchFamily="49" charset="0"/>
                          <a:cs typeface="Courier New" panose="02070309020205020404" pitchFamily="49" charset="0"/>
                        </a:rPr>
                      </a:br>
                      <a:r>
                        <a:rPr lang="zh-CN" sz="1100" kern="100" dirty="0">
                          <a:solidFill>
                            <a:srgbClr val="BCBEC4"/>
                          </a:solidFill>
                          <a:effectLst/>
                          <a:latin typeface="Courier New" panose="02070309020205020404" pitchFamily="49" charset="0"/>
                          <a:cs typeface="Courier New" panose="02070309020205020404" pitchFamily="49" charset="0"/>
                        </a:rPr>
                        <a:t>movie_title = re.sub(</a:t>
                      </a:r>
                      <a:r>
                        <a:rPr lang="zh-CN" sz="1100" kern="100" dirty="0">
                          <a:solidFill>
                            <a:srgbClr val="6AAB73"/>
                          </a:solidFill>
                          <a:effectLst/>
                          <a:latin typeface="Courier New" panose="02070309020205020404" pitchFamily="49" charset="0"/>
                          <a:cs typeface="Courier New" panose="02070309020205020404" pitchFamily="49" charset="0"/>
                        </a:rPr>
                        <a:t>r"\n|\s"</a:t>
                      </a:r>
                      <a:r>
                        <a:rPr lang="zh-CN" sz="1100" kern="100" dirty="0">
                          <a:solidFill>
                            <a:srgbClr val="BCBEC4"/>
                          </a:solidFill>
                          <a:effectLst/>
                          <a:latin typeface="Courier New" panose="02070309020205020404" pitchFamily="49" charset="0"/>
                          <a:cs typeface="Courier New" panose="02070309020205020404" pitchFamily="49" charset="0"/>
                        </a:rPr>
                        <a:t>,</a:t>
                      </a:r>
                      <a:r>
                        <a:rPr lang="zh-CN" sz="1100" kern="100" dirty="0">
                          <a:solidFill>
                            <a:srgbClr val="6AAB73"/>
                          </a:solidFill>
                          <a:effectLst/>
                          <a:latin typeface="Courier New" panose="02070309020205020404" pitchFamily="49" charset="0"/>
                          <a:cs typeface="Courier New" panose="02070309020205020404" pitchFamily="49" charset="0"/>
                        </a:rPr>
                        <a:t>""</a:t>
                      </a:r>
                      <a:r>
                        <a:rPr lang="zh-CN" sz="1100" kern="100" dirty="0">
                          <a:solidFill>
                            <a:srgbClr val="BCBEC4"/>
                          </a:solidFill>
                          <a:effectLst/>
                          <a:latin typeface="Courier New" panose="02070309020205020404" pitchFamily="49" charset="0"/>
                          <a:cs typeface="Courier New" panose="02070309020205020404" pitchFamily="49" charset="0"/>
                        </a:rPr>
                        <a:t>, movie_title) </a:t>
                      </a:r>
                      <a:endParaRPr lang="zh-CN" sz="16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4" name="Picture 2" descr="A screenshot of a computer program&#10;&#10;Description automatically generated">
            <a:extLst>
              <a:ext uri="{FF2B5EF4-FFF2-40B4-BE49-F238E27FC236}">
                <a16:creationId xmlns:a16="http://schemas.microsoft.com/office/drawing/2014/main" id="{7A13FD00-6FD9-3272-C5FD-73A890D700D2}"/>
              </a:ext>
            </a:extLst>
          </p:cNvPr>
          <p:cNvPicPr>
            <a:picLocks noChangeAspect="1"/>
          </p:cNvPicPr>
          <p:nvPr/>
        </p:nvPicPr>
        <p:blipFill rotWithShape="1">
          <a:blip r:embed="rId2">
            <a:extLst>
              <a:ext uri="{28A0092B-C50C-407E-A947-70E740481C1C}">
                <a14:useLocalDpi xmlns:a14="http://schemas.microsoft.com/office/drawing/2010/main" val="0"/>
              </a:ext>
            </a:extLst>
          </a:blip>
          <a:srcRect l="6010" t="73019" r="35670" b="9759"/>
          <a:stretch/>
        </p:blipFill>
        <p:spPr>
          <a:xfrm>
            <a:off x="5412242" y="4912821"/>
            <a:ext cx="6571488" cy="373380"/>
          </a:xfrm>
          <a:prstGeom prst="rect">
            <a:avLst/>
          </a:prstGeom>
        </p:spPr>
      </p:pic>
      <p:sp>
        <p:nvSpPr>
          <p:cNvPr id="8" name="矩形 7">
            <a:extLst>
              <a:ext uri="{FF2B5EF4-FFF2-40B4-BE49-F238E27FC236}">
                <a16:creationId xmlns:a16="http://schemas.microsoft.com/office/drawing/2014/main" id="{60452B56-BF97-F877-D6C7-DAE996EDF2A1}"/>
              </a:ext>
            </a:extLst>
          </p:cNvPr>
          <p:cNvSpPr/>
          <p:nvPr/>
        </p:nvSpPr>
        <p:spPr>
          <a:xfrm>
            <a:off x="5636860" y="4247803"/>
            <a:ext cx="4214553" cy="997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0CC4BB76-647E-AB9D-9FF5-7396775999B2}"/>
              </a:ext>
            </a:extLst>
          </p:cNvPr>
          <p:cNvSpPr/>
          <p:nvPr/>
        </p:nvSpPr>
        <p:spPr>
          <a:xfrm>
            <a:off x="5412242" y="5020886"/>
            <a:ext cx="6571488" cy="1662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Picture 3" descr="A screenshot of a movie magazine&#10;&#10;Description automatically generated">
            <a:extLst>
              <a:ext uri="{FF2B5EF4-FFF2-40B4-BE49-F238E27FC236}">
                <a16:creationId xmlns:a16="http://schemas.microsoft.com/office/drawing/2014/main" id="{EDCFC0B1-DEBF-F92B-22C5-5E4219A96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243" y="524157"/>
            <a:ext cx="1219198" cy="2206435"/>
          </a:xfrm>
          <a:prstGeom prst="rect">
            <a:avLst/>
          </a:prstGeom>
        </p:spPr>
      </p:pic>
      <p:sp>
        <p:nvSpPr>
          <p:cNvPr id="11" name="矩形 10">
            <a:extLst>
              <a:ext uri="{FF2B5EF4-FFF2-40B4-BE49-F238E27FC236}">
                <a16:creationId xmlns:a16="http://schemas.microsoft.com/office/drawing/2014/main" id="{F688EB0E-B265-9EEF-6A75-1752E9106281}"/>
              </a:ext>
            </a:extLst>
          </p:cNvPr>
          <p:cNvSpPr/>
          <p:nvPr/>
        </p:nvSpPr>
        <p:spPr>
          <a:xfrm>
            <a:off x="8079243" y="2484576"/>
            <a:ext cx="798022" cy="130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连接符 15">
            <a:extLst>
              <a:ext uri="{FF2B5EF4-FFF2-40B4-BE49-F238E27FC236}">
                <a16:creationId xmlns:a16="http://schemas.microsoft.com/office/drawing/2014/main" id="{972942A6-1DA9-E67D-FFD8-E0F3E64CEBA3}"/>
              </a:ext>
            </a:extLst>
          </p:cNvPr>
          <p:cNvCxnSpPr>
            <a:endCxn id="9" idx="1"/>
          </p:cNvCxnSpPr>
          <p:nvPr/>
        </p:nvCxnSpPr>
        <p:spPr>
          <a:xfrm flipH="1">
            <a:off x="5412242" y="4347556"/>
            <a:ext cx="224618" cy="75645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2168BAF-CCB0-6E4B-4753-9E1BC1C53F8E}"/>
              </a:ext>
            </a:extLst>
          </p:cNvPr>
          <p:cNvCxnSpPr>
            <a:cxnSpLocks/>
          </p:cNvCxnSpPr>
          <p:nvPr/>
        </p:nvCxnSpPr>
        <p:spPr>
          <a:xfrm>
            <a:off x="9851413" y="4347556"/>
            <a:ext cx="2132317" cy="67333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8850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2.1.1 Movie Title and Stream Time</a:t>
            </a:r>
          </a:p>
          <a:p>
            <a:pPr lvl="1"/>
            <a:r>
              <a:rPr lang="en-US" altLang="zh-CN" dirty="0"/>
              <a:t>Stream</a:t>
            </a:r>
            <a:r>
              <a:rPr lang="zh-CN" altLang="en-US" dirty="0"/>
              <a:t> </a:t>
            </a:r>
            <a:r>
              <a:rPr lang="en-US" altLang="zh-CN" dirty="0"/>
              <a:t>Time</a:t>
            </a:r>
          </a:p>
          <a:p>
            <a:pPr lvl="2"/>
            <a:r>
              <a:rPr lang="en-US" altLang="zh-CN" dirty="0"/>
              <a:t>Stored</a:t>
            </a:r>
            <a:r>
              <a:rPr lang="zh-CN" altLang="en-US" dirty="0"/>
              <a:t> </a:t>
            </a:r>
            <a:r>
              <a:rPr lang="en-US" altLang="zh-CN" dirty="0"/>
              <a:t>in</a:t>
            </a:r>
            <a:r>
              <a:rPr lang="zh-CN" altLang="en-US" dirty="0"/>
              <a:t> </a:t>
            </a:r>
            <a:r>
              <a:rPr lang="en-US" altLang="zh-CN" dirty="0"/>
              <a:t>&lt;span&gt;</a:t>
            </a:r>
            <a:r>
              <a:rPr lang="zh-CN" altLang="en-US" dirty="0"/>
              <a:t> </a:t>
            </a:r>
            <a:r>
              <a:rPr lang="en-US" altLang="zh-CN" dirty="0"/>
              <a:t>with</a:t>
            </a:r>
            <a:r>
              <a:rPr lang="zh-CN" altLang="en-US" dirty="0"/>
              <a:t> </a:t>
            </a:r>
            <a:r>
              <a:rPr lang="en-US" altLang="zh-CN" dirty="0"/>
              <a:t>class</a:t>
            </a:r>
            <a:r>
              <a:rPr lang="zh-CN" altLang="en-US" dirty="0"/>
              <a:t> </a:t>
            </a:r>
            <a:r>
              <a:rPr lang="en-US" altLang="zh-CN" dirty="0"/>
              <a:t>“smaller”</a:t>
            </a:r>
          </a:p>
          <a:p>
            <a:pPr lvl="1"/>
            <a:r>
              <a:rPr lang="en-US" altLang="zh-CN" dirty="0"/>
              <a:t>Problems:</a:t>
            </a:r>
          </a:p>
          <a:p>
            <a:pPr lvl="2"/>
            <a:r>
              <a:rPr lang="en-US" altLang="zh-CN" dirty="0"/>
              <a:t>We</a:t>
            </a:r>
            <a:r>
              <a:rPr lang="zh-CN" altLang="en-US" dirty="0"/>
              <a:t> </a:t>
            </a:r>
            <a:r>
              <a:rPr lang="en-US" altLang="zh-CN" dirty="0"/>
              <a:t>don’t</a:t>
            </a:r>
            <a:r>
              <a:rPr lang="zh-CN" altLang="en-US" dirty="0"/>
              <a:t> </a:t>
            </a:r>
            <a:r>
              <a:rPr lang="en-US" altLang="zh-CN" dirty="0"/>
              <a:t>want</a:t>
            </a:r>
            <a:r>
              <a:rPr lang="zh-CN" altLang="en-US" dirty="0"/>
              <a:t> </a:t>
            </a:r>
            <a:r>
              <a:rPr lang="en-US" altLang="zh-CN" dirty="0"/>
              <a:t>the</a:t>
            </a:r>
            <a:r>
              <a:rPr lang="zh-CN" altLang="en-US" dirty="0"/>
              <a:t> </a:t>
            </a:r>
            <a:r>
              <a:rPr lang="en-US" altLang="zh-CN" dirty="0"/>
              <a:t>“Streaming”</a:t>
            </a:r>
            <a:r>
              <a:rPr lang="zh-CN" altLang="en-US" dirty="0"/>
              <a:t> </a:t>
            </a:r>
            <a:r>
              <a:rPr lang="en-US" altLang="zh-CN" dirty="0"/>
              <a:t>string,</a:t>
            </a:r>
            <a:r>
              <a:rPr lang="zh-CN" altLang="en-US" dirty="0"/>
              <a:t> </a:t>
            </a:r>
            <a:r>
              <a:rPr lang="en-US" altLang="zh-CN" dirty="0"/>
              <a:t>remove</a:t>
            </a:r>
            <a:r>
              <a:rPr lang="zh-CN" altLang="en-US" dirty="0"/>
              <a:t> </a:t>
            </a:r>
            <a:r>
              <a:rPr lang="en-US" altLang="zh-CN" dirty="0"/>
              <a:t>it</a:t>
            </a:r>
            <a:r>
              <a:rPr lang="zh-CN" altLang="en-US" dirty="0"/>
              <a:t> </a:t>
            </a:r>
            <a:r>
              <a:rPr lang="en-US" altLang="zh-CN" dirty="0"/>
              <a:t>with</a:t>
            </a:r>
            <a:r>
              <a:rPr lang="zh-CN" altLang="en-US" dirty="0"/>
              <a:t> </a:t>
            </a:r>
            <a:r>
              <a:rPr lang="en-US" altLang="zh-CN" dirty="0"/>
              <a:t>regular</a:t>
            </a:r>
            <a:r>
              <a:rPr lang="zh-CN" altLang="en-US" dirty="0"/>
              <a:t> </a:t>
            </a:r>
            <a:r>
              <a:rPr lang="en-US" altLang="zh-CN" dirty="0"/>
              <a:t>expression.</a:t>
            </a:r>
          </a:p>
          <a:p>
            <a:pPr lvl="1"/>
            <a:endParaRPr lang="en-US" altLang="zh-CN" dirty="0"/>
          </a:p>
          <a:p>
            <a:pPr lvl="1"/>
            <a:r>
              <a:rPr lang="en-US" altLang="zh-CN" dirty="0"/>
              <a:t>Movie</a:t>
            </a:r>
            <a:r>
              <a:rPr lang="zh-CN" altLang="en-US" dirty="0"/>
              <a:t> </a:t>
            </a:r>
            <a:r>
              <a:rPr lang="en-US" altLang="zh-CN" dirty="0"/>
              <a:t>Title</a:t>
            </a:r>
            <a:r>
              <a:rPr lang="zh-CN" altLang="en-US" dirty="0"/>
              <a:t> </a:t>
            </a:r>
            <a:r>
              <a:rPr lang="en-US" altLang="zh-CN" dirty="0"/>
              <a:t>and</a:t>
            </a:r>
            <a:r>
              <a:rPr lang="zh-CN" altLang="en-US" dirty="0"/>
              <a:t> </a:t>
            </a:r>
            <a:r>
              <a:rPr lang="en-US" altLang="zh-CN" dirty="0"/>
              <a:t>Stream</a:t>
            </a:r>
            <a:r>
              <a:rPr lang="zh-CN" altLang="en-US" dirty="0"/>
              <a:t> </a:t>
            </a:r>
            <a:r>
              <a:rPr lang="en-US" altLang="zh-CN" dirty="0"/>
              <a:t>Time</a:t>
            </a:r>
            <a:r>
              <a:rPr lang="zh-CN" altLang="en-US" dirty="0"/>
              <a:t> </a:t>
            </a:r>
            <a:r>
              <a:rPr lang="en-US" altLang="zh-CN" dirty="0"/>
              <a:t>helps</a:t>
            </a:r>
            <a:r>
              <a:rPr lang="zh-CN" altLang="en-US" dirty="0"/>
              <a:t> </a:t>
            </a:r>
            <a:r>
              <a:rPr lang="en-US" altLang="zh-CN" dirty="0"/>
              <a:t>us</a:t>
            </a:r>
            <a:r>
              <a:rPr lang="zh-CN" altLang="en-US" dirty="0"/>
              <a:t> </a:t>
            </a:r>
            <a:r>
              <a:rPr lang="en-US" altLang="zh-CN" dirty="0"/>
              <a:t>to</a:t>
            </a:r>
            <a:r>
              <a:rPr lang="zh-CN" altLang="en-US" dirty="0"/>
              <a:t> </a:t>
            </a:r>
            <a:r>
              <a:rPr lang="en-US" altLang="zh-CN" dirty="0"/>
              <a:t>identify</a:t>
            </a:r>
            <a:r>
              <a:rPr lang="zh-CN" altLang="en-US" dirty="0"/>
              <a:t> </a:t>
            </a:r>
            <a:r>
              <a:rPr lang="en-US" altLang="zh-CN" dirty="0"/>
              <a:t>whether</a:t>
            </a:r>
            <a:r>
              <a:rPr lang="zh-CN" altLang="en-US" dirty="0"/>
              <a:t> </a:t>
            </a:r>
            <a:r>
              <a:rPr lang="en-US" altLang="zh-CN" dirty="0"/>
              <a:t>there</a:t>
            </a:r>
            <a:r>
              <a:rPr lang="zh-CN" altLang="en-US" dirty="0"/>
              <a:t> </a:t>
            </a:r>
            <a:r>
              <a:rPr lang="en-US" altLang="zh-CN" dirty="0"/>
              <a:t>are</a:t>
            </a:r>
            <a:r>
              <a:rPr lang="zh-CN" altLang="en-US" dirty="0"/>
              <a:t> </a:t>
            </a:r>
            <a:r>
              <a:rPr lang="en-US" altLang="zh-CN" dirty="0"/>
              <a:t>identical</a:t>
            </a:r>
            <a:r>
              <a:rPr lang="zh-CN" altLang="en-US" dirty="0"/>
              <a:t> </a:t>
            </a:r>
            <a:r>
              <a:rPr lang="en-US" altLang="zh-CN" dirty="0"/>
              <a:t>information.</a:t>
            </a:r>
            <a:endParaRPr lang="zh-CN" altLang="en-US" dirty="0"/>
          </a:p>
          <a:p>
            <a:endParaRPr lang="zh-CN" altLang="en-US" dirty="0"/>
          </a:p>
        </p:txBody>
      </p:sp>
      <p:graphicFrame>
        <p:nvGraphicFramePr>
          <p:cNvPr id="8" name="表格 7">
            <a:extLst>
              <a:ext uri="{FF2B5EF4-FFF2-40B4-BE49-F238E27FC236}">
                <a16:creationId xmlns:a16="http://schemas.microsoft.com/office/drawing/2014/main" id="{7B5CD479-EA64-2918-4D77-C39A3F21C785}"/>
              </a:ext>
            </a:extLst>
          </p:cNvPr>
          <p:cNvGraphicFramePr>
            <a:graphicFrameLocks noGrp="1"/>
          </p:cNvGraphicFramePr>
          <p:nvPr>
            <p:extLst>
              <p:ext uri="{D42A27DB-BD31-4B8C-83A1-F6EECF244321}">
                <p14:modId xmlns:p14="http://schemas.microsoft.com/office/powerpoint/2010/main" val="1701865163"/>
              </p:ext>
            </p:extLst>
          </p:nvPr>
        </p:nvGraphicFramePr>
        <p:xfrm>
          <a:off x="5239509" y="5646114"/>
          <a:ext cx="6880378" cy="1090658"/>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1100">
                          <a:solidFill>
                            <a:srgbClr val="7A7E85"/>
                          </a:solidFill>
                          <a:effectLst/>
                          <a:latin typeface="Courier New" panose="02070309020205020404" pitchFamily="49" charset="0"/>
                          <a:cs typeface="Courier New" panose="02070309020205020404" pitchFamily="49" charset="0"/>
                        </a:rPr>
                        <a:t># Stream time</a:t>
                      </a:r>
                      <a:br>
                        <a:rPr lang="en-US" altLang="zh-CN" sz="1100">
                          <a:solidFill>
                            <a:srgbClr val="7A7E85"/>
                          </a:solidFill>
                          <a:effectLst/>
                          <a:latin typeface="Courier New" panose="02070309020205020404" pitchFamily="49" charset="0"/>
                          <a:cs typeface="Courier New" panose="02070309020205020404" pitchFamily="49" charset="0"/>
                        </a:rPr>
                      </a:br>
                      <a:r>
                        <a:rPr lang="en-US" altLang="zh-CN" sz="1100">
                          <a:solidFill>
                            <a:srgbClr val="BCBEC4"/>
                          </a:solidFill>
                          <a:effectLst/>
                          <a:latin typeface="Courier New" panose="02070309020205020404" pitchFamily="49" charset="0"/>
                          <a:cs typeface="Courier New" panose="02070309020205020404" pitchFamily="49" charset="0"/>
                        </a:rPr>
                        <a:t>stream_time = score_container.xpath(</a:t>
                      </a:r>
                      <a:r>
                        <a:rPr lang="en-US" altLang="zh-CN" sz="1100">
                          <a:solidFill>
                            <a:srgbClr val="6AAB73"/>
                          </a:solidFill>
                          <a:effectLst/>
                          <a:latin typeface="Courier New" panose="02070309020205020404" pitchFamily="49" charset="0"/>
                          <a:cs typeface="Courier New" panose="02070309020205020404" pitchFamily="49" charset="0"/>
                        </a:rPr>
                        <a:t>".//span[@class='smaller']/text()"</a:t>
                      </a:r>
                      <a:r>
                        <a:rPr lang="en-US" altLang="zh-CN" sz="1100">
                          <a:solidFill>
                            <a:srgbClr val="BCBEC4"/>
                          </a:solidFill>
                          <a:effectLst/>
                          <a:latin typeface="Courier New" panose="02070309020205020404" pitchFamily="49" charset="0"/>
                          <a:cs typeface="Courier New" panose="02070309020205020404" pitchFamily="49" charset="0"/>
                        </a:rPr>
                        <a:t>).get()</a:t>
                      </a:r>
                      <a:br>
                        <a:rPr lang="en-US" altLang="zh-CN" sz="1100">
                          <a:solidFill>
                            <a:srgbClr val="BCBEC4"/>
                          </a:solidFill>
                          <a:effectLst/>
                          <a:latin typeface="Courier New" panose="02070309020205020404" pitchFamily="49" charset="0"/>
                          <a:cs typeface="Courier New" panose="02070309020205020404" pitchFamily="49" charset="0"/>
                        </a:rPr>
                      </a:br>
                      <a:r>
                        <a:rPr lang="en-US" altLang="zh-CN" sz="1100">
                          <a:solidFill>
                            <a:srgbClr val="BCBEC4"/>
                          </a:solidFill>
                          <a:effectLst/>
                          <a:latin typeface="Courier New" panose="02070309020205020404" pitchFamily="49" charset="0"/>
                          <a:cs typeface="Courier New" panose="02070309020205020404" pitchFamily="49" charset="0"/>
                        </a:rPr>
                        <a:t>stream_time = re.sub(</a:t>
                      </a:r>
                      <a:r>
                        <a:rPr lang="en-US" altLang="zh-CN" sz="1100">
                          <a:solidFill>
                            <a:srgbClr val="6AAB73"/>
                          </a:solidFill>
                          <a:effectLst/>
                          <a:latin typeface="Courier New" panose="02070309020205020404" pitchFamily="49" charset="0"/>
                          <a:cs typeface="Courier New" panose="02070309020205020404" pitchFamily="49" charset="0"/>
                        </a:rPr>
                        <a:t>r"\n|\s|Streaming"</a:t>
                      </a:r>
                      <a:r>
                        <a:rPr lang="en-US" altLang="zh-CN" sz="1100">
                          <a:solidFill>
                            <a:srgbClr val="BCBEC4"/>
                          </a:solidFill>
                          <a:effectLst/>
                          <a:latin typeface="Courier New" panose="02070309020205020404" pitchFamily="49" charset="0"/>
                          <a:cs typeface="Courier New" panose="02070309020205020404" pitchFamily="49" charset="0"/>
                        </a:rPr>
                        <a:t>, </a:t>
                      </a:r>
                      <a:r>
                        <a:rPr lang="en-US" altLang="zh-CN" sz="1100">
                          <a:solidFill>
                            <a:srgbClr val="6AAB73"/>
                          </a:solidFill>
                          <a:effectLst/>
                          <a:latin typeface="Courier New" panose="02070309020205020404" pitchFamily="49" charset="0"/>
                          <a:cs typeface="Courier New" panose="02070309020205020404" pitchFamily="49" charset="0"/>
                        </a:rPr>
                        <a:t>""</a:t>
                      </a:r>
                      <a:r>
                        <a:rPr lang="en-US" altLang="zh-CN" sz="1100">
                          <a:solidFill>
                            <a:srgbClr val="BCBEC4"/>
                          </a:solidFill>
                          <a:effectLst/>
                          <a:latin typeface="Courier New" panose="02070309020205020404" pitchFamily="49" charset="0"/>
                          <a:cs typeface="Courier New" panose="02070309020205020404" pitchFamily="49" charset="0"/>
                        </a:rPr>
                        <a:t>, stream_time)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9" name="Picture 2" descr="A screenshot of a computer program&#10;&#10;Description automatically generated">
            <a:extLst>
              <a:ext uri="{FF2B5EF4-FFF2-40B4-BE49-F238E27FC236}">
                <a16:creationId xmlns:a16="http://schemas.microsoft.com/office/drawing/2014/main" id="{42A45B4F-2168-A6FD-F8AB-79D8BE661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652" y="3212037"/>
            <a:ext cx="6898667" cy="1327404"/>
          </a:xfrm>
          <a:prstGeom prst="rect">
            <a:avLst/>
          </a:prstGeom>
        </p:spPr>
      </p:pic>
      <p:pic>
        <p:nvPicPr>
          <p:cNvPr id="10" name="Picture 2" descr="A screenshot of a computer program&#10;&#10;Description automatically generated">
            <a:extLst>
              <a:ext uri="{FF2B5EF4-FFF2-40B4-BE49-F238E27FC236}">
                <a16:creationId xmlns:a16="http://schemas.microsoft.com/office/drawing/2014/main" id="{DDB7E2B8-9E63-C770-2C07-CF43E54910A5}"/>
              </a:ext>
            </a:extLst>
          </p:cNvPr>
          <p:cNvPicPr>
            <a:picLocks noChangeAspect="1"/>
          </p:cNvPicPr>
          <p:nvPr/>
        </p:nvPicPr>
        <p:blipFill rotWithShape="1">
          <a:blip r:embed="rId2">
            <a:extLst>
              <a:ext uri="{28A0092B-C50C-407E-A947-70E740481C1C}">
                <a14:useLocalDpi xmlns:a14="http://schemas.microsoft.com/office/drawing/2010/main" val="0"/>
              </a:ext>
            </a:extLst>
          </a:blip>
          <a:srcRect l="5346" t="79334" r="31142" b="5741"/>
          <a:stretch/>
        </p:blipFill>
        <p:spPr>
          <a:xfrm>
            <a:off x="5412242" y="4899353"/>
            <a:ext cx="6364520" cy="287787"/>
          </a:xfrm>
          <a:prstGeom prst="rect">
            <a:avLst/>
          </a:prstGeom>
        </p:spPr>
      </p:pic>
      <p:sp>
        <p:nvSpPr>
          <p:cNvPr id="11" name="矩形 10">
            <a:extLst>
              <a:ext uri="{FF2B5EF4-FFF2-40B4-BE49-F238E27FC236}">
                <a16:creationId xmlns:a16="http://schemas.microsoft.com/office/drawing/2014/main" id="{3DCCB50C-F9D5-BFA8-F4B5-B18905373450}"/>
              </a:ext>
            </a:extLst>
          </p:cNvPr>
          <p:cNvSpPr/>
          <p:nvPr/>
        </p:nvSpPr>
        <p:spPr>
          <a:xfrm>
            <a:off x="5636860" y="4340626"/>
            <a:ext cx="4346725" cy="997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FF46B2F2-A75A-3A57-C750-999CCF0D625A}"/>
              </a:ext>
            </a:extLst>
          </p:cNvPr>
          <p:cNvSpPr/>
          <p:nvPr/>
        </p:nvSpPr>
        <p:spPr>
          <a:xfrm>
            <a:off x="5412242" y="5042901"/>
            <a:ext cx="6364520" cy="1442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Picture 3" descr="A screenshot of a movie magazine&#10;&#10;Description automatically generated">
            <a:extLst>
              <a:ext uri="{FF2B5EF4-FFF2-40B4-BE49-F238E27FC236}">
                <a16:creationId xmlns:a16="http://schemas.microsoft.com/office/drawing/2014/main" id="{423D02FD-877D-1EEC-A64D-924046E30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243" y="524157"/>
            <a:ext cx="1219198" cy="2206435"/>
          </a:xfrm>
          <a:prstGeom prst="rect">
            <a:avLst/>
          </a:prstGeom>
        </p:spPr>
      </p:pic>
      <p:sp>
        <p:nvSpPr>
          <p:cNvPr id="14" name="矩形 13">
            <a:extLst>
              <a:ext uri="{FF2B5EF4-FFF2-40B4-BE49-F238E27FC236}">
                <a16:creationId xmlns:a16="http://schemas.microsoft.com/office/drawing/2014/main" id="{6FCAA7FD-F1F7-FEED-2794-C354CB93394E}"/>
              </a:ext>
            </a:extLst>
          </p:cNvPr>
          <p:cNvSpPr/>
          <p:nvPr/>
        </p:nvSpPr>
        <p:spPr>
          <a:xfrm>
            <a:off x="8079242" y="2601884"/>
            <a:ext cx="998255" cy="1287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连接符 15">
            <a:extLst>
              <a:ext uri="{FF2B5EF4-FFF2-40B4-BE49-F238E27FC236}">
                <a16:creationId xmlns:a16="http://schemas.microsoft.com/office/drawing/2014/main" id="{714E8ADC-824D-017B-5AA9-48C2FF40C4A9}"/>
              </a:ext>
            </a:extLst>
          </p:cNvPr>
          <p:cNvCxnSpPr>
            <a:cxnSpLocks/>
            <a:endCxn id="10" idx="1"/>
          </p:cNvCxnSpPr>
          <p:nvPr/>
        </p:nvCxnSpPr>
        <p:spPr>
          <a:xfrm flipH="1">
            <a:off x="5412242" y="4440379"/>
            <a:ext cx="224618" cy="60286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1904E28D-1FD4-A561-94A9-7F19007975B9}"/>
              </a:ext>
            </a:extLst>
          </p:cNvPr>
          <p:cNvCxnSpPr>
            <a:cxnSpLocks/>
            <a:endCxn id="10" idx="3"/>
          </p:cNvCxnSpPr>
          <p:nvPr/>
        </p:nvCxnSpPr>
        <p:spPr>
          <a:xfrm>
            <a:off x="9983585" y="4440379"/>
            <a:ext cx="1793177" cy="60286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84884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6044A-F674-E9C6-A256-AD6912B52176}"/>
              </a:ext>
            </a:extLst>
          </p:cNvPr>
          <p:cNvSpPr>
            <a:spLocks noGrp="1"/>
          </p:cNvSpPr>
          <p:nvPr>
            <p:ph type="title"/>
          </p:nvPr>
        </p:nvSpPr>
        <p:spPr/>
        <p:txBody>
          <a:bodyPr/>
          <a:lstStyle/>
          <a:p>
            <a:r>
              <a:rPr kumimoji="1" lang="en-US" altLang="zh-CN"/>
              <a:t>2.</a:t>
            </a:r>
            <a:r>
              <a:rPr kumimoji="1" lang="zh-CN" altLang="en-US"/>
              <a:t> </a:t>
            </a:r>
            <a:r>
              <a:rPr kumimoji="1" lang="en-US" altLang="zh-CN"/>
              <a:t>Crawler</a:t>
            </a:r>
            <a:r>
              <a:rPr kumimoji="1" lang="zh-CN" altLang="en-US"/>
              <a:t> </a:t>
            </a:r>
            <a:r>
              <a:rPr kumimoji="1" lang="en-US" altLang="zh-CN"/>
              <a:t>Part</a:t>
            </a:r>
            <a:endParaRPr kumimoji="1" lang="zh-CN" altLang="en-US"/>
          </a:p>
        </p:txBody>
      </p:sp>
      <p:sp>
        <p:nvSpPr>
          <p:cNvPr id="3" name="内容占位符 2">
            <a:extLst>
              <a:ext uri="{FF2B5EF4-FFF2-40B4-BE49-F238E27FC236}">
                <a16:creationId xmlns:a16="http://schemas.microsoft.com/office/drawing/2014/main" id="{B9911558-6B2E-42F8-9AA5-4F3487D05E1B}"/>
              </a:ext>
            </a:extLst>
          </p:cNvPr>
          <p:cNvSpPr>
            <a:spLocks noGrp="1"/>
          </p:cNvSpPr>
          <p:nvPr>
            <p:ph idx="1"/>
          </p:nvPr>
        </p:nvSpPr>
        <p:spPr/>
        <p:txBody>
          <a:bodyPr/>
          <a:lstStyle/>
          <a:p>
            <a:r>
              <a:rPr kumimoji="1" lang="en-US" altLang="zh-CN"/>
              <a:t>2.1.2</a:t>
            </a:r>
            <a:r>
              <a:rPr kumimoji="1" lang="zh-CN" altLang="en-US"/>
              <a:t> </a:t>
            </a:r>
            <a:r>
              <a:rPr kumimoji="1" lang="en-US" altLang="zh-CN"/>
              <a:t>Scores</a:t>
            </a:r>
            <a:r>
              <a:rPr kumimoji="1" lang="zh-CN" altLang="en-US"/>
              <a:t> </a:t>
            </a:r>
            <a:r>
              <a:rPr kumimoji="1" lang="en-US" altLang="zh-CN"/>
              <a:t>&amp;</a:t>
            </a:r>
            <a:r>
              <a:rPr kumimoji="1" lang="zh-CN" altLang="en-US"/>
              <a:t> </a:t>
            </a:r>
            <a:r>
              <a:rPr kumimoji="1" lang="en-US" altLang="zh-CN"/>
              <a:t>Sentiments</a:t>
            </a:r>
          </a:p>
          <a:p>
            <a:pPr lvl="1"/>
            <a:r>
              <a:rPr lang="en-US" altLang="zh-CN" dirty="0"/>
              <a:t>The four measurements lies in the &lt;score-pairs-</a:t>
            </a:r>
            <a:r>
              <a:rPr lang="en-US" altLang="zh-CN" dirty="0" err="1"/>
              <a:t>depricated</a:t>
            </a:r>
            <a:r>
              <a:rPr lang="en-US" altLang="zh-CN" dirty="0"/>
              <a:t>&gt; tag.</a:t>
            </a:r>
          </a:p>
          <a:p>
            <a:pPr lvl="1"/>
            <a:r>
              <a:rPr lang="en-US" altLang="zh-CN" dirty="0"/>
              <a:t>This tag represents the score pair bar UI on the card view of a movie.</a:t>
            </a:r>
          </a:p>
          <a:p>
            <a:pPr lvl="1"/>
            <a:r>
              <a:rPr lang="en-US" altLang="zh-CN" dirty="0"/>
              <a:t>The four items within the tag is our required data:</a:t>
            </a:r>
          </a:p>
          <a:p>
            <a:pPr lvl="2"/>
            <a:r>
              <a:rPr lang="en-US" altLang="zh-CN" dirty="0"/>
              <a:t>Audience</a:t>
            </a:r>
            <a:r>
              <a:rPr lang="zh-CN" altLang="en-US" dirty="0"/>
              <a:t> </a:t>
            </a:r>
            <a:r>
              <a:rPr lang="en-US" altLang="zh-CN" dirty="0"/>
              <a:t>Sentiment</a:t>
            </a:r>
          </a:p>
          <a:p>
            <a:pPr lvl="2"/>
            <a:r>
              <a:rPr lang="en-US" altLang="zh-CN" dirty="0"/>
              <a:t>Audience</a:t>
            </a:r>
            <a:r>
              <a:rPr lang="zh-CN" altLang="en-US" dirty="0"/>
              <a:t> </a:t>
            </a:r>
            <a:r>
              <a:rPr lang="en-US" altLang="zh-CN" dirty="0"/>
              <a:t>Score</a:t>
            </a:r>
          </a:p>
          <a:p>
            <a:pPr lvl="2"/>
            <a:r>
              <a:rPr lang="zh-CN" altLang="en-US" dirty="0"/>
              <a:t> </a:t>
            </a:r>
            <a:r>
              <a:rPr lang="en-US" altLang="zh-CN" dirty="0"/>
              <a:t>Critics</a:t>
            </a:r>
            <a:r>
              <a:rPr lang="zh-CN" altLang="en-US" dirty="0"/>
              <a:t> </a:t>
            </a:r>
            <a:r>
              <a:rPr lang="en-US" altLang="zh-CN" dirty="0"/>
              <a:t>Sentiment</a:t>
            </a:r>
            <a:r>
              <a:rPr lang="zh-CN" altLang="en-US" dirty="0"/>
              <a:t> </a:t>
            </a:r>
            <a:endParaRPr lang="en-US" altLang="zh-CN" dirty="0"/>
          </a:p>
          <a:p>
            <a:pPr lvl="2"/>
            <a:r>
              <a:rPr lang="en-US" altLang="zh-CN" dirty="0"/>
              <a:t>Critics</a:t>
            </a:r>
            <a:r>
              <a:rPr lang="zh-CN" altLang="en-US" dirty="0"/>
              <a:t> </a:t>
            </a:r>
            <a:r>
              <a:rPr lang="en-US" altLang="zh-CN" dirty="0"/>
              <a:t>Score</a:t>
            </a:r>
          </a:p>
          <a:p>
            <a:pPr lvl="1"/>
            <a:r>
              <a:rPr lang="en-US" altLang="zh-CN" dirty="0"/>
              <a:t>We first extract &lt;score-pairs-deprecated&gt; as root, then extract its items one by one.</a:t>
            </a:r>
            <a:endParaRPr lang="zh-CN" altLang="en-US" dirty="0"/>
          </a:p>
          <a:p>
            <a:endParaRPr kumimoji="1" lang="zh-CN" altLang="en-US"/>
          </a:p>
        </p:txBody>
      </p:sp>
      <p:pic>
        <p:nvPicPr>
          <p:cNvPr id="5" name="Picture 2" descr="A screenshot of a computer program&#10;&#10;Description automatically generated">
            <a:extLst>
              <a:ext uri="{FF2B5EF4-FFF2-40B4-BE49-F238E27FC236}">
                <a16:creationId xmlns:a16="http://schemas.microsoft.com/office/drawing/2014/main" id="{DC7AF0B6-4F2C-6FDD-A035-15864B755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9508" y="3244597"/>
            <a:ext cx="6898667" cy="1327404"/>
          </a:xfrm>
          <a:prstGeom prst="rect">
            <a:avLst/>
          </a:prstGeom>
        </p:spPr>
      </p:pic>
      <p:pic>
        <p:nvPicPr>
          <p:cNvPr id="10" name="Picture 2" descr="A screenshot of a computer program&#10;&#10;Description automatically generated">
            <a:extLst>
              <a:ext uri="{FF2B5EF4-FFF2-40B4-BE49-F238E27FC236}">
                <a16:creationId xmlns:a16="http://schemas.microsoft.com/office/drawing/2014/main" id="{049AA3C2-8599-AB2F-F055-5C4AD8CD4642}"/>
              </a:ext>
            </a:extLst>
          </p:cNvPr>
          <p:cNvPicPr>
            <a:picLocks noChangeAspect="1"/>
          </p:cNvPicPr>
          <p:nvPr/>
        </p:nvPicPr>
        <p:blipFill rotWithShape="1">
          <a:blip r:embed="rId2">
            <a:extLst>
              <a:ext uri="{28A0092B-C50C-407E-A947-70E740481C1C}">
                <a14:useLocalDpi xmlns:a14="http://schemas.microsoft.com/office/drawing/2010/main" val="0"/>
              </a:ext>
            </a:extLst>
          </a:blip>
          <a:srcRect l="5101" t="69737" r="19832" b="11842"/>
          <a:stretch/>
        </p:blipFill>
        <p:spPr>
          <a:xfrm>
            <a:off x="5305803" y="4888957"/>
            <a:ext cx="6766075" cy="319477"/>
          </a:xfrm>
          <a:prstGeom prst="rect">
            <a:avLst/>
          </a:prstGeom>
        </p:spPr>
      </p:pic>
      <p:sp>
        <p:nvSpPr>
          <p:cNvPr id="18" name="矩形 17">
            <a:extLst>
              <a:ext uri="{FF2B5EF4-FFF2-40B4-BE49-F238E27FC236}">
                <a16:creationId xmlns:a16="http://schemas.microsoft.com/office/drawing/2014/main" id="{2ADDF7BC-B9AB-7523-1A0E-6302CB38116A}"/>
              </a:ext>
            </a:extLst>
          </p:cNvPr>
          <p:cNvSpPr/>
          <p:nvPr/>
        </p:nvSpPr>
        <p:spPr>
          <a:xfrm>
            <a:off x="5570358" y="4195423"/>
            <a:ext cx="5192717" cy="766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0C468F4-7FED-D0D8-99F2-AA83963405B2}"/>
              </a:ext>
            </a:extLst>
          </p:cNvPr>
          <p:cNvSpPr/>
          <p:nvPr/>
        </p:nvSpPr>
        <p:spPr>
          <a:xfrm>
            <a:off x="5305802" y="4900042"/>
            <a:ext cx="6814083" cy="1450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0" name="表格 19">
            <a:extLst>
              <a:ext uri="{FF2B5EF4-FFF2-40B4-BE49-F238E27FC236}">
                <a16:creationId xmlns:a16="http://schemas.microsoft.com/office/drawing/2014/main" id="{77B91661-4CB9-9729-7C38-B6D7770BAA77}"/>
              </a:ext>
            </a:extLst>
          </p:cNvPr>
          <p:cNvGraphicFramePr>
            <a:graphicFrameLocks noGrp="1"/>
          </p:cNvGraphicFramePr>
          <p:nvPr>
            <p:extLst>
              <p:ext uri="{D42A27DB-BD31-4B8C-83A1-F6EECF244321}">
                <p14:modId xmlns:p14="http://schemas.microsoft.com/office/powerpoint/2010/main" val="1092695034"/>
              </p:ext>
            </p:extLst>
          </p:nvPr>
        </p:nvGraphicFramePr>
        <p:xfrm>
          <a:off x="5239508" y="5246243"/>
          <a:ext cx="6880378" cy="149052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Overall score container</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evaluation_scores = score_container.xpath(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".//score-pairs-deprecated"</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Four important scores</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aud_sentiment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aud_score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critics_sentiment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critics_score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endParaRPr lang="zh-CN" altLang="zh-CN" sz="16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cxnSp>
        <p:nvCxnSpPr>
          <p:cNvPr id="22" name="直线连接符 21">
            <a:extLst>
              <a:ext uri="{FF2B5EF4-FFF2-40B4-BE49-F238E27FC236}">
                <a16:creationId xmlns:a16="http://schemas.microsoft.com/office/drawing/2014/main" id="{F142DCCC-7025-5718-AE84-6390FC65E2CD}"/>
              </a:ext>
            </a:extLst>
          </p:cNvPr>
          <p:cNvCxnSpPr>
            <a:cxnSpLocks/>
            <a:endCxn id="19" idx="1"/>
          </p:cNvCxnSpPr>
          <p:nvPr/>
        </p:nvCxnSpPr>
        <p:spPr>
          <a:xfrm flipH="1">
            <a:off x="5305802" y="4272051"/>
            <a:ext cx="264556" cy="700537"/>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A40EEA2B-C951-3571-2F1E-232449DACB1B}"/>
              </a:ext>
            </a:extLst>
          </p:cNvPr>
          <p:cNvCxnSpPr>
            <a:cxnSpLocks/>
          </p:cNvCxnSpPr>
          <p:nvPr/>
        </p:nvCxnSpPr>
        <p:spPr>
          <a:xfrm>
            <a:off x="10800581" y="4294887"/>
            <a:ext cx="1319304" cy="57123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36" name="Picture 3" descr="A screenshot of a movie magazine&#10;&#10;Description automatically generated">
            <a:extLst>
              <a:ext uri="{FF2B5EF4-FFF2-40B4-BE49-F238E27FC236}">
                <a16:creationId xmlns:a16="http://schemas.microsoft.com/office/drawing/2014/main" id="{9BDC9CB1-0221-2003-3ED5-4BFCE99AD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243" y="524157"/>
            <a:ext cx="1219198" cy="2206435"/>
          </a:xfrm>
          <a:prstGeom prst="rect">
            <a:avLst/>
          </a:prstGeom>
        </p:spPr>
      </p:pic>
      <p:sp>
        <p:nvSpPr>
          <p:cNvPr id="37" name="矩形 36">
            <a:extLst>
              <a:ext uri="{FF2B5EF4-FFF2-40B4-BE49-F238E27FC236}">
                <a16:creationId xmlns:a16="http://schemas.microsoft.com/office/drawing/2014/main" id="{214A113B-FAB6-4F2F-AE7E-879F280848D4}"/>
              </a:ext>
            </a:extLst>
          </p:cNvPr>
          <p:cNvSpPr/>
          <p:nvPr/>
        </p:nvSpPr>
        <p:spPr>
          <a:xfrm>
            <a:off x="8079243" y="2324615"/>
            <a:ext cx="1219198" cy="11655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5682515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2.2 Store the extracted data into an Excel file</a:t>
            </a:r>
          </a:p>
          <a:p>
            <a:pPr lvl="1"/>
            <a:r>
              <a:rPr lang="en-US" altLang="zh-CN" dirty="0"/>
              <a:t>At</a:t>
            </a:r>
            <a:r>
              <a:rPr lang="zh-CN" altLang="en-US" dirty="0"/>
              <a:t> </a:t>
            </a:r>
            <a:r>
              <a:rPr lang="en-US" altLang="zh-CN" dirty="0"/>
              <a:t>the</a:t>
            </a:r>
            <a:r>
              <a:rPr lang="zh-CN" altLang="en-US" dirty="0"/>
              <a:t> </a:t>
            </a:r>
            <a:r>
              <a:rPr lang="en-US" altLang="zh-CN" dirty="0"/>
              <a:t>first</a:t>
            </a:r>
            <a:r>
              <a:rPr lang="zh-CN" altLang="en-US" dirty="0"/>
              <a:t> </a:t>
            </a:r>
            <a:r>
              <a:rPr lang="en-US" altLang="zh-CN" dirty="0"/>
              <a:t>iteration,</a:t>
            </a:r>
            <a:r>
              <a:rPr lang="zh-CN" altLang="en-US" dirty="0"/>
              <a:t> </a:t>
            </a:r>
            <a:r>
              <a:rPr lang="en-US" altLang="zh-CN" dirty="0"/>
              <a:t>the</a:t>
            </a:r>
            <a:r>
              <a:rPr lang="zh-CN" altLang="en-US" dirty="0"/>
              <a:t> </a:t>
            </a:r>
            <a:r>
              <a:rPr lang="en-US" altLang="zh-CN" dirty="0"/>
              <a:t>crawler</a:t>
            </a:r>
            <a:r>
              <a:rPr lang="zh-CN" altLang="en-US" dirty="0"/>
              <a:t> </a:t>
            </a:r>
            <a:r>
              <a:rPr lang="en-US" altLang="zh-CN" dirty="0"/>
              <a:t>process</a:t>
            </a:r>
            <a:r>
              <a:rPr lang="zh-CN" altLang="en-US" dirty="0"/>
              <a:t> </a:t>
            </a:r>
            <a:r>
              <a:rPr lang="en-US" altLang="zh-CN" dirty="0"/>
              <a:t>creates</a:t>
            </a:r>
            <a:r>
              <a:rPr lang="zh-CN" altLang="en-US" dirty="0"/>
              <a:t> </a:t>
            </a:r>
            <a:r>
              <a:rPr lang="en-US" altLang="zh-CN" dirty="0"/>
              <a:t>an</a:t>
            </a:r>
            <a:r>
              <a:rPr lang="zh-CN" altLang="en-US" dirty="0"/>
              <a:t> </a:t>
            </a:r>
            <a:r>
              <a:rPr lang="en-US" altLang="zh-CN" dirty="0"/>
              <a:t>excel</a:t>
            </a:r>
            <a:r>
              <a:rPr lang="zh-CN" altLang="en-US" dirty="0"/>
              <a:t> </a:t>
            </a:r>
            <a:r>
              <a:rPr lang="en-US" altLang="zh-CN" dirty="0"/>
              <a:t>file;</a:t>
            </a:r>
          </a:p>
          <a:p>
            <a:pPr lvl="1"/>
            <a:r>
              <a:rPr lang="en-US" altLang="zh-CN" dirty="0"/>
              <a:t>For</a:t>
            </a:r>
            <a:r>
              <a:rPr lang="zh-CN" altLang="en-US" dirty="0"/>
              <a:t> </a:t>
            </a:r>
            <a:r>
              <a:rPr lang="en-US" altLang="zh-CN" dirty="0"/>
              <a:t>each</a:t>
            </a:r>
            <a:r>
              <a:rPr lang="zh-CN" altLang="en-US" dirty="0"/>
              <a:t> </a:t>
            </a:r>
            <a:r>
              <a:rPr lang="en-US" altLang="zh-CN" dirty="0"/>
              <a:t>iteration,</a:t>
            </a:r>
            <a:r>
              <a:rPr lang="zh-CN" altLang="en-US" dirty="0"/>
              <a:t> </a:t>
            </a:r>
            <a:r>
              <a:rPr lang="en-US" altLang="zh-CN" dirty="0"/>
              <a:t>it</a:t>
            </a:r>
            <a:r>
              <a:rPr lang="zh-CN" altLang="en-US" dirty="0"/>
              <a:t> </a:t>
            </a:r>
            <a:r>
              <a:rPr lang="en-US" altLang="zh-CN" dirty="0"/>
              <a:t>stores</a:t>
            </a:r>
            <a:r>
              <a:rPr lang="zh-CN" altLang="en-US" dirty="0"/>
              <a:t> </a:t>
            </a:r>
            <a:r>
              <a:rPr lang="en-US" altLang="zh-CN" dirty="0"/>
              <a:t>a</a:t>
            </a:r>
            <a:r>
              <a:rPr lang="zh-CN" altLang="en-US" dirty="0"/>
              <a:t> </a:t>
            </a:r>
            <a:r>
              <a:rPr lang="en-US" altLang="zh-CN" dirty="0"/>
              <a:t>row</a:t>
            </a:r>
            <a:r>
              <a:rPr lang="zh-CN" altLang="en-US" dirty="0"/>
              <a:t> </a:t>
            </a:r>
            <a:r>
              <a:rPr lang="en-US" altLang="zh-CN" dirty="0"/>
              <a:t>of</a:t>
            </a:r>
            <a:r>
              <a:rPr lang="zh-CN" altLang="en-US" dirty="0"/>
              <a:t> </a:t>
            </a:r>
            <a:r>
              <a:rPr lang="en-US" altLang="zh-CN" dirty="0"/>
              <a:t>the</a:t>
            </a:r>
            <a:r>
              <a:rPr lang="zh-CN" altLang="en-US" dirty="0"/>
              <a:t> </a:t>
            </a:r>
            <a:r>
              <a:rPr lang="en-US" altLang="zh-CN" dirty="0"/>
              <a:t>four</a:t>
            </a:r>
            <a:r>
              <a:rPr lang="zh-CN" altLang="en-US" dirty="0"/>
              <a:t> </a:t>
            </a:r>
            <a:r>
              <a:rPr lang="en-US" altLang="zh-CN" dirty="0"/>
              <a:t>data</a:t>
            </a:r>
            <a:r>
              <a:rPr lang="zh-CN" altLang="en-US" dirty="0"/>
              <a:t> </a:t>
            </a:r>
            <a:r>
              <a:rPr lang="en-US" altLang="zh-CN" dirty="0"/>
              <a:t>into</a:t>
            </a:r>
            <a:r>
              <a:rPr lang="zh-CN" altLang="en-US" dirty="0"/>
              <a:t> </a:t>
            </a:r>
            <a:r>
              <a:rPr lang="en-US" altLang="zh-CN" dirty="0"/>
              <a:t>the</a:t>
            </a:r>
            <a:r>
              <a:rPr lang="zh-CN" altLang="en-US" dirty="0"/>
              <a:t> </a:t>
            </a:r>
            <a:r>
              <a:rPr lang="en-US" altLang="zh-CN" dirty="0"/>
              <a:t>excel</a:t>
            </a:r>
            <a:r>
              <a:rPr lang="zh-CN" altLang="en-US" dirty="0"/>
              <a:t> </a:t>
            </a:r>
            <a:r>
              <a:rPr lang="en-US" altLang="zh-CN" dirty="0"/>
              <a:t>file;</a:t>
            </a:r>
          </a:p>
          <a:p>
            <a:pPr lvl="1"/>
            <a:r>
              <a:rPr lang="en-US" altLang="zh-CN" dirty="0"/>
              <a:t>__save_data__.py</a:t>
            </a:r>
            <a:r>
              <a:rPr lang="zh-CN" altLang="en-US" dirty="0"/>
              <a:t> </a:t>
            </a:r>
            <a:r>
              <a:rPr lang="en-US" altLang="zh-CN" dirty="0"/>
              <a:t>is</a:t>
            </a:r>
            <a:r>
              <a:rPr lang="zh-CN" altLang="en-US" dirty="0"/>
              <a:t> </a:t>
            </a:r>
            <a:r>
              <a:rPr lang="en-US" altLang="zh-CN" dirty="0"/>
              <a:t>another</a:t>
            </a:r>
            <a:r>
              <a:rPr lang="zh-CN" altLang="en-US" dirty="0"/>
              <a:t> </a:t>
            </a:r>
            <a:r>
              <a:rPr lang="en-US" altLang="zh-CN" dirty="0"/>
              <a:t>program</a:t>
            </a:r>
            <a:r>
              <a:rPr lang="zh-CN" altLang="en-US" dirty="0"/>
              <a:t> </a:t>
            </a:r>
            <a:r>
              <a:rPr lang="en-US" altLang="zh-CN" dirty="0"/>
              <a:t>we</a:t>
            </a:r>
            <a:r>
              <a:rPr lang="zh-CN" altLang="en-US" dirty="0"/>
              <a:t> </a:t>
            </a:r>
            <a:r>
              <a:rPr lang="en-US" altLang="zh-CN" dirty="0"/>
              <a:t>wrote</a:t>
            </a:r>
            <a:r>
              <a:rPr lang="zh-CN" altLang="en-US" dirty="0"/>
              <a:t> </a:t>
            </a:r>
            <a:r>
              <a:rPr lang="en-US" altLang="zh-CN" dirty="0"/>
              <a:t>to</a:t>
            </a:r>
            <a:r>
              <a:rPr lang="zh-CN" altLang="en-US" dirty="0"/>
              <a:t> </a:t>
            </a:r>
            <a:r>
              <a:rPr lang="en-US" altLang="zh-CN" dirty="0"/>
              <a:t>peform</a:t>
            </a:r>
            <a:r>
              <a:rPr lang="zh-CN" altLang="en-US" dirty="0"/>
              <a:t> </a:t>
            </a:r>
            <a:r>
              <a:rPr lang="en-US" altLang="zh-CN" dirty="0"/>
              <a:t>the</a:t>
            </a:r>
            <a:r>
              <a:rPr lang="zh-CN" altLang="en-US" dirty="0"/>
              <a:t> </a:t>
            </a:r>
            <a:r>
              <a:rPr lang="en-US" altLang="zh-CN" dirty="0"/>
              <a:t>data</a:t>
            </a:r>
            <a:r>
              <a:rPr lang="zh-CN" altLang="en-US" dirty="0"/>
              <a:t> </a:t>
            </a:r>
            <a:r>
              <a:rPr lang="en-US" altLang="zh-CN" dirty="0"/>
              <a:t>storage</a:t>
            </a:r>
            <a:r>
              <a:rPr lang="zh-CN" altLang="en-US" dirty="0"/>
              <a:t> </a:t>
            </a:r>
            <a:r>
              <a:rPr lang="en-US" altLang="zh-CN" dirty="0"/>
              <a:t>algorithm.</a:t>
            </a:r>
            <a:endParaRPr lang="zh-CN" altLang="en-US" dirty="0"/>
          </a:p>
        </p:txBody>
      </p:sp>
      <p:graphicFrame>
        <p:nvGraphicFramePr>
          <p:cNvPr id="8" name="表格 7">
            <a:extLst>
              <a:ext uri="{FF2B5EF4-FFF2-40B4-BE49-F238E27FC236}">
                <a16:creationId xmlns:a16="http://schemas.microsoft.com/office/drawing/2014/main" id="{2FCD6D46-8F41-5ADB-BFD0-27CE53A7EDEB}"/>
              </a:ext>
            </a:extLst>
          </p:cNvPr>
          <p:cNvGraphicFramePr>
            <a:graphicFrameLocks noGrp="1"/>
          </p:cNvGraphicFramePr>
          <p:nvPr>
            <p:extLst>
              <p:ext uri="{D42A27DB-BD31-4B8C-83A1-F6EECF244321}">
                <p14:modId xmlns:p14="http://schemas.microsoft.com/office/powerpoint/2010/main" val="1916960512"/>
              </p:ext>
            </p:extLst>
          </p:nvPr>
        </p:nvGraphicFramePr>
        <p:xfrm>
          <a:off x="5254309" y="94624"/>
          <a:ext cx="6880378" cy="350220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Processing data</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Change negative/positive to binary expressions, which is a lot easier to cope with</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bin_aud_sentiment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aud_sentiment ==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'negative'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1</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bin_critics_sentiment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critics_sentiment ==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'negative'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1</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data = {</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"title"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movie_title,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"stream_time"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stream_time,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'link'</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score_link,</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 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aud_score,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 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critics_score,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 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bin_aud_sentiment,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 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bin_critics_sentiment,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Store the data in a new Excel file</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94558D"/>
                          </a:solidFill>
                          <a:effectLst/>
                          <a:latin typeface="Courier New" panose="02070309020205020404" pitchFamily="49" charset="0"/>
                          <a:ea typeface="Times New Roman" panose="02020603050405020304" pitchFamily="18" charset="0"/>
                          <a:cs typeface="Courier New" panose="02070309020205020404" pitchFamily="49" charset="0"/>
                        </a:rPr>
                        <a:t>self</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.start_urls.append(</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"https://www.rottentomatoes.com/"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data[</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'link'</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94558D"/>
                          </a:solidFill>
                          <a:effectLst/>
                          <a:latin typeface="Courier New" panose="02070309020205020404" pitchFamily="49" charset="0"/>
                          <a:ea typeface="Times New Roman" panose="02020603050405020304" pitchFamily="18" charset="0"/>
                          <a:cs typeface="Courier New" panose="02070309020205020404" pitchFamily="49" charset="0"/>
                        </a:rPr>
                        <a:t>self</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.custom_settings[</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'SAVE_DATA'</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__save_data__.save_data_to_excel(data)</a:t>
                      </a:r>
                      <a:endParaRPr lang="zh-CN" altLang="zh-CN" sz="11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9" name="Picture 4" descr="A screenshot of a computer&#10;&#10;Description automatically generated">
            <a:extLst>
              <a:ext uri="{FF2B5EF4-FFF2-40B4-BE49-F238E27FC236}">
                <a16:creationId xmlns:a16="http://schemas.microsoft.com/office/drawing/2014/main" id="{6C256932-CF4E-572C-1E32-24066B6BD2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32" t="17898" r="11777" b="12473"/>
          <a:stretch/>
        </p:blipFill>
        <p:spPr>
          <a:xfrm>
            <a:off x="6563116" y="3665913"/>
            <a:ext cx="4273142" cy="3097463"/>
          </a:xfrm>
          <a:prstGeom prst="rect">
            <a:avLst/>
          </a:prstGeom>
        </p:spPr>
      </p:pic>
      <p:sp>
        <p:nvSpPr>
          <p:cNvPr id="10" name="文本框 9">
            <a:extLst>
              <a:ext uri="{FF2B5EF4-FFF2-40B4-BE49-F238E27FC236}">
                <a16:creationId xmlns:a16="http://schemas.microsoft.com/office/drawing/2014/main" id="{A6FBFBB5-B492-8312-B825-31B90AD6585B}"/>
              </a:ext>
            </a:extLst>
          </p:cNvPr>
          <p:cNvSpPr txBox="1"/>
          <p:nvPr/>
        </p:nvSpPr>
        <p:spPr>
          <a:xfrm>
            <a:off x="5239508" y="4113014"/>
            <a:ext cx="1498175" cy="646331"/>
          </a:xfrm>
          <a:prstGeom prst="rect">
            <a:avLst/>
          </a:prstGeom>
          <a:noFill/>
        </p:spPr>
        <p:txBody>
          <a:bodyPr wrap="square" rtlCol="0">
            <a:spAutoFit/>
          </a:bodyPr>
          <a:lstStyle/>
          <a:p>
            <a:r>
              <a:rPr kumimoji="1" lang="en-US" altLang="zh-CN"/>
              <a:t>Extracted</a:t>
            </a:r>
            <a:r>
              <a:rPr kumimoji="1" lang="zh-CN" altLang="en-US"/>
              <a:t> </a:t>
            </a:r>
            <a:r>
              <a:rPr kumimoji="1" lang="en-US" altLang="zh-CN"/>
              <a:t>Excel</a:t>
            </a:r>
            <a:r>
              <a:rPr kumimoji="1" lang="zh-CN" altLang="en-US"/>
              <a:t> </a:t>
            </a:r>
            <a:r>
              <a:rPr kumimoji="1" lang="en-US" altLang="zh-CN"/>
              <a:t>file:</a:t>
            </a:r>
            <a:endParaRPr kumimoji="1" lang="zh-CN" altLang="en-US"/>
          </a:p>
        </p:txBody>
      </p:sp>
    </p:spTree>
    <p:extLst>
      <p:ext uri="{BB962C8B-B14F-4D97-AF65-F5344CB8AC3E}">
        <p14:creationId xmlns:p14="http://schemas.microsoft.com/office/powerpoint/2010/main" val="360271138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1111</TotalTime>
  <Words>5513</Words>
  <Application>Microsoft Macintosh PowerPoint</Application>
  <PresentationFormat>宽屏</PresentationFormat>
  <Paragraphs>490</Paragraphs>
  <Slides>30</Slides>
  <Notes>1</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等线</vt:lpstr>
      <vt:lpstr>Arial</vt:lpstr>
      <vt:lpstr>Cambria Math</vt:lpstr>
      <vt:lpstr>Courier New</vt:lpstr>
      <vt:lpstr>Times New Roman</vt:lpstr>
      <vt:lpstr>Tw Cen MT</vt:lpstr>
      <vt:lpstr>Tw Cen MT Condensed</vt:lpstr>
      <vt:lpstr>Wingdings 3</vt:lpstr>
      <vt:lpstr>积分</vt:lpstr>
      <vt:lpstr>Evaluation on Movie Classification on popular list from Rotten Tomatoes</vt:lpstr>
      <vt:lpstr>1. Introduction</vt:lpstr>
      <vt:lpstr>Project Process</vt:lpstr>
      <vt:lpstr>2. Crawler Part</vt:lpstr>
      <vt:lpstr>2. Crawler Part</vt:lpstr>
      <vt:lpstr>2. Crawler Part</vt:lpstr>
      <vt:lpstr>2. Crawler Part</vt:lpstr>
      <vt:lpstr>2. Crawler Part</vt:lpstr>
      <vt:lpstr>2. Crawler Part</vt:lpstr>
      <vt:lpstr>2. Crawler Part</vt:lpstr>
      <vt:lpstr>PowerPoint 演示文稿</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4. Conclusion</vt:lpstr>
      <vt:lpstr>4. Conclusion</vt:lpstr>
      <vt:lpstr>4. Conclusion</vt:lpstr>
      <vt:lpstr>4. Conclusion</vt:lpstr>
      <vt:lpstr>4. Conclusion</vt:lpstr>
      <vt:lpstr>PowerPoint 演示文稿</vt:lpstr>
      <vt:lpstr>Draft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on Movie Classification</dc:title>
  <dc:creator>614550317@qq.com</dc:creator>
  <cp:lastModifiedBy>Huang Yanzhen</cp:lastModifiedBy>
  <cp:revision>395</cp:revision>
  <dcterms:created xsi:type="dcterms:W3CDTF">2023-11-04T10:52:44Z</dcterms:created>
  <dcterms:modified xsi:type="dcterms:W3CDTF">2023-11-05T06:03:29Z</dcterms:modified>
</cp:coreProperties>
</file>